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4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65" r:id="rId2"/>
    <p:sldId id="312" r:id="rId3"/>
    <p:sldId id="274" r:id="rId4"/>
    <p:sldId id="301" r:id="rId5"/>
    <p:sldId id="313" r:id="rId6"/>
    <p:sldId id="332" r:id="rId7"/>
    <p:sldId id="314" r:id="rId8"/>
    <p:sldId id="304" r:id="rId9"/>
    <p:sldId id="305" r:id="rId10"/>
    <p:sldId id="333" r:id="rId11"/>
    <p:sldId id="335" r:id="rId12"/>
    <p:sldId id="334" r:id="rId13"/>
    <p:sldId id="336" r:id="rId14"/>
    <p:sldId id="338" r:id="rId15"/>
    <p:sldId id="337" r:id="rId16"/>
    <p:sldId id="31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0" r:id="rId27"/>
    <p:sldId id="349" r:id="rId28"/>
    <p:sldId id="348" r:id="rId29"/>
    <p:sldId id="351" r:id="rId30"/>
    <p:sldId id="352" r:id="rId31"/>
    <p:sldId id="289" r:id="rId3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6816" userDrawn="1">
          <p15:clr>
            <a:srgbClr val="A4A3A4"/>
          </p15:clr>
        </p15:guide>
        <p15:guide id="3" pos="816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4110F4"/>
    <a:srgbClr val="FF99FF"/>
    <a:srgbClr val="E1FFEB"/>
    <a:srgbClr val="FFFF00"/>
    <a:srgbClr val="C60A29"/>
    <a:srgbClr val="CC0099"/>
    <a:srgbClr val="42FEDF"/>
    <a:srgbClr val="FF33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32" autoAdjust="0"/>
    <p:restoredTop sz="79559" autoAdjust="0"/>
  </p:normalViewPr>
  <p:slideViewPr>
    <p:cSldViewPr>
      <p:cViewPr varScale="1">
        <p:scale>
          <a:sx n="116" d="100"/>
          <a:sy n="116" d="100"/>
        </p:scale>
        <p:origin x="96" y="342"/>
      </p:cViewPr>
      <p:guideLst>
        <p:guide pos="3840"/>
        <p:guide pos="6816"/>
        <p:guide pos="81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4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6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городского и сельского населения на </a:t>
            </a:r>
            <a:r>
              <a:rPr lang="ru-RU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01.01.2024, 2613 </a:t>
            </a:r>
            <a:r>
              <a:rPr lang="ru-RU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чел.</a:t>
            </a:r>
          </a:p>
        </c:rich>
      </c:tx>
      <c:layout>
        <c:manualLayout>
          <c:xMode val="edge"/>
          <c:yMode val="edge"/>
          <c:x val="0.16164897276371001"/>
          <c:y val="2.27142636325432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19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195922841776145"/>
          <c:y val="0.47923465797864062"/>
          <c:w val="0.80804084867503267"/>
          <c:h val="0.43630183529827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Вознесенское городское поселение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D83-4975-BB02-4BE615A34624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D83-4975-BB02-4BE615A34624}"/>
              </c:ext>
            </c:extLst>
          </c:dPt>
          <c:dLbls>
            <c:dLbl>
              <c:idx val="0"/>
              <c:layout>
                <c:manualLayout>
                  <c:x val="0.2721301382755123"/>
                  <c:y val="-4.0871418917820646E-2"/>
                </c:manualLayout>
              </c:layout>
              <c:tx>
                <c:rich>
                  <a:bodyPr/>
                  <a:lstStyle/>
                  <a:p>
                    <a:fld id="{72339EE5-A565-4989-8956-F0B557E54AA4}" type="VALUE">
                      <a:rPr lang="en-US" b="1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en-US" b="1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fld id="{3B8B2264-BB08-4DDC-B7D7-C86325A81740}" type="PERCENTAGE">
                      <a:rPr lang="en-US" b="1" baseline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16480475163038"/>
                      <c:h val="0.101981975287427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D83-4975-BB02-4BE615A34624}"/>
                </c:ext>
              </c:extLst>
            </c:dLbl>
            <c:dLbl>
              <c:idx val="1"/>
              <c:layout>
                <c:manualLayout>
                  <c:x val="0.13345312331164091"/>
                  <c:y val="-5.5143150400226645E-2"/>
                </c:manualLayout>
              </c:layout>
              <c:tx>
                <c:rich>
                  <a:bodyPr/>
                  <a:lstStyle/>
                  <a:p>
                    <a:fld id="{A4BCA122-88F5-41E2-ACB8-43D11893D567}" type="VALUE">
                      <a:rPr lang="en-US" b="1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endParaRPr lang="en-US" b="1" baseline="0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b="1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fld id="{AF295E88-96D9-46FC-88B8-6EBB5CEE3E2D}" type="PERCENTAGE">
                      <a:rPr lang="en-US" b="1" baseline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en-US" b="1" baseline="0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02768647325987"/>
                      <c:h val="9.90328146371255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D83-4975-BB02-4BE615A34624}"/>
                </c:ext>
              </c:extLst>
            </c:dLbl>
            <c:spPr>
              <a:solidFill>
                <a:srgbClr val="00FF9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городское население</c:v>
                </c:pt>
                <c:pt idx="1">
                  <c:v>сельское население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2167</c:v>
                </c:pt>
                <c:pt idx="1">
                  <c:v>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83-4975-BB02-4BE615A3462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9000262775400936E-2"/>
          <c:y val="0.44054930843606205"/>
          <c:w val="0.33944751665266598"/>
          <c:h val="0.206015823291867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916C-4AF1-8A57-252B1DD9EF6E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916C-4AF1-8A57-252B1DD9EF6E}"/>
              </c:ext>
            </c:extLst>
          </c:dPt>
          <c:dLbls>
            <c:dLbl>
              <c:idx val="0"/>
              <c:layout>
                <c:manualLayout>
                  <c:x val="2.2782271311160125E-2"/>
                  <c:y val="9.08967290726105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2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2.5038684276469932E-2"/>
                  <c:y val="0.1148286627648831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2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2.1785576333652166E-2"/>
                  <c:y val="0.2458516564438719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2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-9.1683511406296086E-3"/>
                  <c:y val="-2.4007742969701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65441.3</c:v>
                </c:pt>
                <c:pt idx="1">
                  <c:v>67376.7</c:v>
                </c:pt>
                <c:pt idx="2">
                  <c:v>75058.100000000006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4127872"/>
        <c:axId val="67706176"/>
        <c:axId val="0"/>
      </c:bar3DChart>
      <c:catAx>
        <c:axId val="7412787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crossAx val="67706176"/>
        <c:crosses val="autoZero"/>
        <c:auto val="1"/>
        <c:lblAlgn val="ctr"/>
        <c:lblOffset val="100"/>
        <c:noMultiLvlLbl val="0"/>
      </c:catAx>
      <c:valAx>
        <c:axId val="677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12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68124205099461"/>
          <c:y val="0.77413455873552095"/>
          <c:w val="0.72258128100020391"/>
          <c:h val="0.1731794396190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0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E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397" dirty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397" dirty="0" smtClean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</a:t>
            </a:r>
            <a:r>
              <a:rPr lang="ru-RU" sz="2397" dirty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r>
              <a:rPr lang="ru-RU" sz="2397" dirty="0" smtClean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«Вознесенское </a:t>
            </a:r>
            <a:r>
              <a:rPr lang="ru-RU" sz="2397" dirty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поселение» </a:t>
            </a:r>
            <a:r>
              <a:rPr lang="ru-RU" sz="2397" dirty="0" smtClean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</a:t>
            </a:r>
            <a:endParaRPr lang="ru-RU" sz="2397" dirty="0">
              <a:solidFill>
                <a:srgbClr val="C60A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>
                <a:solidFill>
                  <a:srgbClr val="002E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397" dirty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397" dirty="0" smtClean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2023 </a:t>
            </a:r>
            <a:r>
              <a:rPr lang="ru-RU" sz="2397" dirty="0">
                <a:solidFill>
                  <a:srgbClr val="C60A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(тыс. руб.)</a:t>
            </a:r>
          </a:p>
        </c:rich>
      </c:tx>
      <c:layout>
        <c:manualLayout>
          <c:xMode val="edge"/>
          <c:yMode val="edge"/>
          <c:x val="0.15039638666816491"/>
          <c:y val="0"/>
        </c:manualLayout>
      </c:layout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466869112645294E-2"/>
          <c:y val="0.21917439486730825"/>
          <c:w val="0.55974251262888453"/>
          <c:h val="0.686659959171770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explosion val="24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A42-4815-BA71-5DABD84E609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A42-4815-BA71-5DABD84E6092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A42-4815-BA71-5DABD84E609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A42-4815-BA71-5DABD84E6092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A42-4815-BA71-5DABD84E6092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0A42-4815-BA71-5DABD84E6092}"/>
              </c:ext>
            </c:extLst>
          </c:dPt>
          <c:dPt>
            <c:idx val="7"/>
            <c:bubble3D val="0"/>
            <c:spPr>
              <a:solidFill>
                <a:srgbClr val="00B05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340A-43F6-9E2B-277405C4480C}"/>
              </c:ext>
            </c:extLst>
          </c:dPt>
          <c:dLbls>
            <c:dLbl>
              <c:idx val="0"/>
              <c:layout>
                <c:manualLayout>
                  <c:x val="-4.8726810297338066E-2"/>
                  <c:y val="-4.7587903015661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42-4815-BA71-5DABD84E6092}"/>
                </c:ext>
              </c:extLst>
            </c:dLbl>
            <c:dLbl>
              <c:idx val="1"/>
              <c:layout>
                <c:manualLayout>
                  <c:x val="1.4739346234696646E-2"/>
                  <c:y val="-9.219466517949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42-4815-BA71-5DABD84E6092}"/>
                </c:ext>
              </c:extLst>
            </c:dLbl>
            <c:dLbl>
              <c:idx val="2"/>
              <c:layout>
                <c:manualLayout>
                  <c:x val="5.7638562670094359E-2"/>
                  <c:y val="-1.8731445876144299E-2"/>
                </c:manualLayout>
              </c:layout>
              <c:spPr>
                <a:noFill/>
                <a:ln w="25368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0A42-4815-BA71-5DABD84E6092}"/>
                </c:ext>
              </c:extLst>
            </c:dLbl>
            <c:dLbl>
              <c:idx val="3"/>
              <c:layout>
                <c:manualLayout>
                  <c:x val="3.4393415755157197E-2"/>
                  <c:y val="0.14673206931905908"/>
                </c:manualLayout>
              </c:layout>
              <c:tx>
                <c:rich>
                  <a:bodyPr/>
                  <a:lstStyle/>
                  <a:p>
                    <a:fld id="{A70DE413-378E-4EEF-B001-76F48A4DDED3}" type="VALUE">
                      <a:rPr lang="en-US" smtClean="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A42-4815-BA71-5DABD84E6092}"/>
                </c:ext>
              </c:extLst>
            </c:dLbl>
            <c:dLbl>
              <c:idx val="4"/>
              <c:layout>
                <c:manualLayout>
                  <c:x val="8.3626267913865446E-3"/>
                  <c:y val="3.1608068715098768E-2"/>
                </c:manualLayout>
              </c:layout>
              <c:spPr>
                <a:noFill/>
                <a:ln w="25368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0A42-4815-BA71-5DABD84E6092}"/>
                </c:ext>
              </c:extLst>
            </c:dLbl>
            <c:dLbl>
              <c:idx val="5"/>
              <c:layout>
                <c:manualLayout>
                  <c:x val="7.3721397425391437E-3"/>
                  <c:y val="-6.09957308772280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42-4815-BA71-5DABD84E6092}"/>
                </c:ext>
              </c:extLst>
            </c:dLbl>
            <c:dLbl>
              <c:idx val="6"/>
              <c:layout>
                <c:manualLayout>
                  <c:x val="-6.5207703544540654E-3"/>
                  <c:y val="-6.2200302954291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42-4815-BA71-5DABD84E6092}"/>
                </c:ext>
              </c:extLst>
            </c:dLbl>
            <c:dLbl>
              <c:idx val="7"/>
              <c:layout>
                <c:manualLayout>
                  <c:x val="3.4622976339583028E-2"/>
                  <c:y val="-9.34456606181339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0A-43F6-9E2B-277405C4480C}"/>
                </c:ext>
              </c:extLst>
            </c:dLbl>
            <c:spPr>
              <a:noFill/>
              <a:ln w="25368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chemeClr val="accent1">
                      <a:lumMod val="50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16,74% Общегосударственные вопросы</c:v>
                </c:pt>
                <c:pt idx="1">
                  <c:v>0,42% Национальная оборона</c:v>
                </c:pt>
                <c:pt idx="2">
                  <c:v>0,24% Национальная безопасность и правохранительная деятельность</c:v>
                </c:pt>
                <c:pt idx="3">
                  <c:v>6,15% Национальная экономика</c:v>
                </c:pt>
                <c:pt idx="4">
                  <c:v>55,94% Жилищно-коммунальное хозяйство</c:v>
                </c:pt>
                <c:pt idx="5">
                  <c:v>14,62% Культура и кинематография</c:v>
                </c:pt>
                <c:pt idx="6">
                  <c:v>0,88% Социальная политика</c:v>
                </c:pt>
              </c:strCache>
            </c:strRef>
          </c:cat>
          <c:val>
            <c:numRef>
              <c:f>Лист1!$B$2:$B$9</c:f>
              <c:numCache>
                <c:formatCode>#\ ##0.0</c:formatCode>
                <c:ptCount val="8"/>
                <c:pt idx="0">
                  <c:v>12567.8</c:v>
                </c:pt>
                <c:pt idx="1">
                  <c:v>314.60000000000002</c:v>
                </c:pt>
                <c:pt idx="2">
                  <c:v>183.5</c:v>
                </c:pt>
                <c:pt idx="3">
                  <c:v>4617.3999999999996</c:v>
                </c:pt>
                <c:pt idx="4">
                  <c:v>41989.2</c:v>
                </c:pt>
                <c:pt idx="5">
                  <c:v>10971.4</c:v>
                </c:pt>
                <c:pt idx="6">
                  <c:v>664.2</c:v>
                </c:pt>
                <c:pt idx="7">
                  <c:v>3750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42-4815-BA71-5DABD84E60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16,74% Общегосударственные вопросы</c:v>
                </c:pt>
                <c:pt idx="1">
                  <c:v>0,42% Национальная оборона</c:v>
                </c:pt>
                <c:pt idx="2">
                  <c:v>0,24% Национальная безопасность и правохранительная деятельность</c:v>
                </c:pt>
                <c:pt idx="3">
                  <c:v>6,15% Национальная экономика</c:v>
                </c:pt>
                <c:pt idx="4">
                  <c:v>55,94% Жилищно-коммунальное хозяйство</c:v>
                </c:pt>
                <c:pt idx="5">
                  <c:v>14,62% Культура и кинематография</c:v>
                </c:pt>
                <c:pt idx="6">
                  <c:v>0,88% Социальная политика</c:v>
                </c:pt>
              </c:strCache>
            </c:strRef>
          </c:cat>
          <c:val>
            <c:numRef>
              <c:f>Лист1!$C$2:$C$9</c:f>
              <c:numCache>
                <c:formatCode>0.00%</c:formatCode>
                <c:ptCount val="8"/>
                <c:pt idx="0">
                  <c:v>0.16744095573962034</c:v>
                </c:pt>
                <c:pt idx="1">
                  <c:v>4.1914197135285861E-3</c:v>
                </c:pt>
                <c:pt idx="2">
                  <c:v>2.444772782684347E-3</c:v>
                </c:pt>
                <c:pt idx="3">
                  <c:v>6.15176776390556E-2</c:v>
                </c:pt>
                <c:pt idx="4">
                  <c:v>0.55942263393291325</c:v>
                </c:pt>
                <c:pt idx="5">
                  <c:v>0.14617209868088851</c:v>
                </c:pt>
                <c:pt idx="6">
                  <c:v>8.8491448624465584E-3</c:v>
                </c:pt>
                <c:pt idx="7">
                  <c:v>4.9961296648862674E-2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D-93A1-467D-A392-9D93E7624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ln>
          <a:noFill/>
        </a:ln>
      </c:spPr>
    </c:plotArea>
    <c:legend>
      <c:legendPos val="r"/>
      <c:layout>
        <c:manualLayout>
          <c:xMode val="edge"/>
          <c:yMode val="edge"/>
          <c:x val="0.66852391987744708"/>
          <c:y val="0.11665840685982032"/>
          <c:w val="0.32949790794979078"/>
          <c:h val="0.84274778811708051"/>
        </c:manualLayout>
      </c:layout>
      <c:overlay val="0"/>
      <c:spPr>
        <a:ln>
          <a:noFill/>
        </a:ln>
      </c:spPr>
      <c:txPr>
        <a:bodyPr/>
        <a:lstStyle/>
        <a:p>
          <a:pPr>
            <a:defRPr sz="1099" b="1" i="1" kern="1000" baseline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>
      <a:outerShdw blurRad="50800" dist="50800" dir="5400000" algn="ctr" rotWithShape="0">
        <a:schemeClr val="tx2">
          <a:lumMod val="20000"/>
          <a:lumOff val="80000"/>
        </a:schemeClr>
      </a:outerShdw>
    </a:effectLst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254000" sx="98000" sy="98000" algn="c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916C-4AF1-8A57-252B1DD9EF6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916C-4AF1-8A57-252B1DD9EF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916C-4AF1-8A57-252B1DD9EF6E}"/>
              </c:ext>
            </c:extLst>
          </c:dPt>
          <c:dLbls>
            <c:dLbl>
              <c:idx val="0"/>
              <c:layout>
                <c:manualLayout>
                  <c:x val="-0.16940192627521058"/>
                  <c:y val="-0.1911800064841487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0.16219383864172987"/>
                  <c:y val="0.129764608337250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-3.2099567792277704E-2"/>
                  <c:y val="-4.44529017206182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2.9529626374600267E-2"/>
                  <c:y val="-0.1209992709244676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dLbl>
              <c:idx val="4"/>
              <c:layout>
                <c:manualLayout>
                  <c:x val="7.3102516192403419E-2"/>
                  <c:y val="2.33552055993000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1E3-473F-8540-45167FFB54E1}"/>
                </c:ext>
              </c:extLst>
            </c:dLbl>
            <c:spPr>
              <a:pattFill prst="pct75">
                <a:fgClr>
                  <a:srgbClr val="404040">
                    <a:lumMod val="75000"/>
                    <a:lumOff val="25000"/>
                  </a:srgbClr>
                </a:fgClr>
                <a:bgClr>
                  <a:srgbClr val="40404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54027.5</c:v>
                </c:pt>
                <c:pt idx="1">
                  <c:v>13349.2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rgbClr val="C60A29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254000" sx="98000" sy="98000" algn="c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2A-47A0-880A-FA9A494120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2A-47A0-880A-FA9A494120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2A-47A0-880A-FA9A494120BE}"/>
              </c:ext>
            </c:extLst>
          </c:dPt>
          <c:dLbls>
            <c:dLbl>
              <c:idx val="0"/>
              <c:layout>
                <c:manualLayout>
                  <c:x val="-0.19821403329360252"/>
                  <c:y val="-0.1493161394805545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2A-47A0-880A-FA9A494120BE}"/>
                </c:ext>
              </c:extLst>
            </c:dLbl>
            <c:dLbl>
              <c:idx val="1"/>
              <c:layout>
                <c:manualLayout>
                  <c:x val="0.15776120679274655"/>
                  <c:y val="0.129764608337250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22A-47A0-880A-FA9A494120BE}"/>
                </c:ext>
              </c:extLst>
            </c:dLbl>
            <c:dLbl>
              <c:idx val="2"/>
              <c:layout>
                <c:manualLayout>
                  <c:x val="-3.2099567792277704E-2"/>
                  <c:y val="-4.44529017206182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2A-47A0-880A-FA9A494120BE}"/>
                </c:ext>
              </c:extLst>
            </c:dLbl>
            <c:dLbl>
              <c:idx val="3"/>
              <c:layout>
                <c:manualLayout>
                  <c:x val="2.9529626374600267E-2"/>
                  <c:y val="-0.1209992709244676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22A-47A0-880A-FA9A494120BE}"/>
                </c:ext>
              </c:extLst>
            </c:dLbl>
            <c:dLbl>
              <c:idx val="4"/>
              <c:layout>
                <c:manualLayout>
                  <c:x val="7.3102516192403419E-2"/>
                  <c:y val="2.33552055993000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2A-47A0-880A-FA9A494120BE}"/>
                </c:ext>
              </c:extLst>
            </c:dLbl>
            <c:spPr>
              <a:pattFill prst="pct75">
                <a:fgClr>
                  <a:srgbClr val="404040">
                    <a:lumMod val="75000"/>
                    <a:lumOff val="25000"/>
                  </a:srgbClr>
                </a:fgClr>
                <a:bgClr>
                  <a:srgbClr val="40404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60127.4</c:v>
                </c:pt>
                <c:pt idx="1">
                  <c:v>14930.7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2A-47A0-880A-FA9A494120B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rgbClr val="C60A29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городского и сельского населения на 01.01.2023, 2530 чел.</a:t>
            </a:r>
          </a:p>
        </c:rich>
      </c:tx>
      <c:layout>
        <c:manualLayout>
          <c:xMode val="edge"/>
          <c:yMode val="edge"/>
          <c:x val="0.16164897276371001"/>
          <c:y val="2.27142636325432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19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195922841776145"/>
          <c:y val="0.47923465797864062"/>
          <c:w val="0.80804084867503267"/>
          <c:h val="0.43630183529827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Вознесенское городское поселение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C4C4-4F3F-8DA6-3DC15F31513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C4C4-4F3F-8DA6-3DC15F315132}"/>
              </c:ext>
            </c:extLst>
          </c:dPt>
          <c:dLbls>
            <c:dLbl>
              <c:idx val="0"/>
              <c:layout>
                <c:manualLayout>
                  <c:x val="0.2721301382755123"/>
                  <c:y val="-4.0871418917820646E-2"/>
                </c:manualLayout>
              </c:layout>
              <c:tx>
                <c:rich>
                  <a:bodyPr/>
                  <a:lstStyle/>
                  <a:p>
                    <a:fld id="{72339EE5-A565-4989-8956-F0B557E54AA4}" type="VALUE">
                      <a:rPr lang="en-US" b="1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en-US" b="1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fld id="{3B8B2264-BB08-4DDC-B7D7-C86325A81740}" type="PERCENTAGE">
                      <a:rPr lang="en-US" b="1" baseline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16480475163038"/>
                      <c:h val="0.101981975287427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4C4-4F3F-8DA6-3DC15F315132}"/>
                </c:ext>
              </c:extLst>
            </c:dLbl>
            <c:dLbl>
              <c:idx val="1"/>
              <c:layout>
                <c:manualLayout>
                  <c:x val="0.13345312331164091"/>
                  <c:y val="-5.5143150400226645E-2"/>
                </c:manualLayout>
              </c:layout>
              <c:tx>
                <c:rich>
                  <a:bodyPr/>
                  <a:lstStyle/>
                  <a:p>
                    <a:fld id="{A4BCA122-88F5-41E2-ACB8-43D11893D567}" type="VALUE">
                      <a:rPr lang="en-US" b="1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endParaRPr lang="en-US" b="1" baseline="0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b="1" baseline="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fld id="{AF295E88-96D9-46FC-88B8-6EBB5CEE3E2D}" type="PERCENTAGE">
                      <a:rPr lang="en-US" b="1" baseline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en-US" b="1" baseline="0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02768647325987"/>
                      <c:h val="9.90328146371255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4C4-4F3F-8DA6-3DC15F315132}"/>
                </c:ext>
              </c:extLst>
            </c:dLbl>
            <c:spPr>
              <a:solidFill>
                <a:srgbClr val="00FF9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городское население</c:v>
                </c:pt>
                <c:pt idx="1">
                  <c:v>сельское население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2132</c:v>
                </c:pt>
                <c:pt idx="1">
                  <c:v>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C4-4F3F-8DA6-3DC15F31513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057617469053189E-2"/>
          <c:y val="0.45865490186420499"/>
          <c:w val="0.33944751665266598"/>
          <c:h val="0.206015823291867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466869112645294E-2"/>
          <c:y val="0.21917439486730825"/>
          <c:w val="0.55974251262888453"/>
          <c:h val="0.686659959171770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explosion val="24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E13-4984-A226-49CEE8F8F1AA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E13-4984-A226-49CEE8F8F1AA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5E13-4984-A226-49CEE8F8F1AA}"/>
              </c:ext>
            </c:extLst>
          </c:dPt>
          <c:dLbls>
            <c:dLbl>
              <c:idx val="0"/>
              <c:layout>
                <c:manualLayout>
                  <c:x val="-9.6658779007229495E-2"/>
                  <c:y val="0.1021574294089119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13-4984-A226-49CEE8F8F1AA}"/>
                </c:ext>
              </c:extLst>
            </c:dLbl>
            <c:dLbl>
              <c:idx val="1"/>
              <c:layout>
                <c:manualLayout>
                  <c:x val="-0.15226875971626974"/>
                  <c:y val="-9.1327015890709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13-4984-A226-49CEE8F8F1AA}"/>
                </c:ext>
              </c:extLst>
            </c:dLbl>
            <c:dLbl>
              <c:idx val="2"/>
              <c:layout>
                <c:manualLayout>
                  <c:x val="0.12087187070168871"/>
                  <c:y val="-0.23456161746023471"/>
                </c:manualLayout>
              </c:layout>
              <c:spPr>
                <a:noFill/>
                <a:ln w="25368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2800" b="1"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5E13-4984-A226-49CEE8F8F1AA}"/>
                </c:ext>
              </c:extLst>
            </c:dLbl>
            <c:spPr>
              <a:noFill/>
              <a:ln w="25368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800" b="1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chemeClr val="accent1">
                      <a:lumMod val="50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12222.1</c:v>
                </c:pt>
                <c:pt idx="1">
                  <c:v>12747.4</c:v>
                </c:pt>
                <c:pt idx="2">
                  <c:v>49492.6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E13-4984-A226-49CEE8F8F1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0.60570814046842636</c:v>
                </c:pt>
                <c:pt idx="1">
                  <c:v>0.63174118603245077</c:v>
                </c:pt>
                <c:pt idx="2">
                  <c:v>2.4527757679079403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E13-4984-A226-49CEE8F8F1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ln>
          <a:noFill/>
        </a:ln>
      </c:spPr>
    </c:plotArea>
    <c:legend>
      <c:legendPos val="r"/>
      <c:layout>
        <c:manualLayout>
          <c:xMode val="edge"/>
          <c:yMode val="edge"/>
          <c:x val="0.63230645208310743"/>
          <c:y val="9.0222690658687724E-2"/>
          <c:w val="0.32949790794979078"/>
          <c:h val="0.79828783902012246"/>
        </c:manualLayout>
      </c:layout>
      <c:overlay val="1"/>
      <c:spPr>
        <a:ln>
          <a:noFill/>
        </a:ln>
      </c:spPr>
      <c:txPr>
        <a:bodyPr/>
        <a:lstStyle/>
        <a:p>
          <a:pPr>
            <a:defRPr sz="1800" kern="1000" baseline="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>
      <a:outerShdw blurRad="50800" dist="50800" dir="5400000" algn="ctr" rotWithShape="0">
        <a:schemeClr val="tx2">
          <a:lumMod val="20000"/>
          <a:lumOff val="80000"/>
        </a:schemeClr>
      </a:outerShdw>
    </a:effectLst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0478115589290871E-2"/>
                  <c:y val="4.8015485939402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6.5488222433067464E-3"/>
                  <c:y val="7.2023228909103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1.178788003795223E-2"/>
                  <c:y val="8.94834056143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9394.4</c:v>
                </c:pt>
                <c:pt idx="1">
                  <c:v>10391.4</c:v>
                </c:pt>
                <c:pt idx="2">
                  <c:v>46901.7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8585866919681537E-3"/>
                  <c:y val="0.102578538143268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6C-4AF1-8A57-252B1DD9EF6E}"/>
                </c:ext>
              </c:extLst>
            </c:dLbl>
            <c:dLbl>
              <c:idx val="1"/>
              <c:layout>
                <c:manualLayout>
                  <c:x val="1.3097644486613588E-2"/>
                  <c:y val="0.111308626495886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16C-4AF1-8A57-252B1DD9EF6E}"/>
                </c:ext>
              </c:extLst>
            </c:dLbl>
            <c:dLbl>
              <c:idx val="2"/>
              <c:layout>
                <c:manualLayout>
                  <c:x val="1.8336702281259023E-2"/>
                  <c:y val="0.152776546170825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10802.7</c:v>
                </c:pt>
                <c:pt idx="1">
                  <c:v>11691.3</c:v>
                </c:pt>
                <c:pt idx="2">
                  <c:v>44743.3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916C-4AF1-8A57-252B1DD9EF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42FED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8967451837794987E-3"/>
                  <c:y val="8.0631130395211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6C-4AF1-8A57-252B1DD9EF6E}"/>
                </c:ext>
              </c:extLst>
            </c:dLbl>
            <c:dLbl>
              <c:idx val="1"/>
              <c:layout>
                <c:manualLayout>
                  <c:x val="1.2770409636566149E-2"/>
                  <c:y val="6.178994994978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6C-4AF1-8A57-252B1DD9EF6E}"/>
                </c:ext>
              </c:extLst>
            </c:dLbl>
            <c:dLbl>
              <c:idx val="2"/>
              <c:layout>
                <c:manualLayout>
                  <c:x val="1.0723980033827083E-2"/>
                  <c:y val="0.119262802468346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12222.1</c:v>
                </c:pt>
                <c:pt idx="1">
                  <c:v>12747.4</c:v>
                </c:pt>
                <c:pt idx="2">
                  <c:v>49492.6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8-916C-4AF1-8A57-252B1DD9E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4127872"/>
        <c:axId val="67706176"/>
        <c:axId val="0"/>
      </c:bar3DChart>
      <c:catAx>
        <c:axId val="741278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bg2"/>
                </a:solidFill>
                <a:latin typeface="Algerian" panose="04020705040A02060702" pitchFamily="82" charset="0"/>
                <a:ea typeface="+mn-ea"/>
                <a:cs typeface="+mn-cs"/>
              </a:defRPr>
            </a:pPr>
            <a:endParaRPr lang="ru-RU"/>
          </a:p>
        </c:txPr>
        <c:crossAx val="67706176"/>
        <c:crosses val="autoZero"/>
        <c:auto val="1"/>
        <c:lblAlgn val="ctr"/>
        <c:lblOffset val="100"/>
        <c:noMultiLvlLbl val="0"/>
      </c:catAx>
      <c:valAx>
        <c:axId val="677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12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078235221319252"/>
          <c:y val="0.86367107776721463"/>
          <c:w val="0.64664731240460382"/>
          <c:h val="0.136328922232785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0478115589290895E-2"/>
                  <c:y val="-0.148411501994515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2.6195288973227177E-3"/>
                  <c:y val="-8.0753317261721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1.3097644486613589E-3"/>
                  <c:y val="-3.4920353410474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-9.1683511406296086E-3"/>
                  <c:y val="-2.4007742969701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5654.3</c:v>
                </c:pt>
                <c:pt idx="1">
                  <c:v>2685</c:v>
                </c:pt>
                <c:pt idx="2">
                  <c:v>198.7</c:v>
                </c:pt>
                <c:pt idx="3">
                  <c:v>849.4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2390577946454112E-3"/>
                  <c:y val="-9.1665927702495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6C-4AF1-8A57-252B1DD9EF6E}"/>
                </c:ext>
              </c:extLst>
            </c:dLbl>
            <c:dLbl>
              <c:idx val="1"/>
              <c:layout>
                <c:manualLayout>
                  <c:x val="1.3097644486614068E-3"/>
                  <c:y val="-3.9285397586783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16C-4AF1-8A57-252B1DD9EF6E}"/>
                </c:ext>
              </c:extLst>
            </c:dLbl>
            <c:dLbl>
              <c:idx val="2"/>
              <c:layout>
                <c:manualLayout>
                  <c:x val="9.168351140629416E-3"/>
                  <c:y val="-2.40077429697010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16C-4AF1-8A57-252B1DD9EF6E}"/>
                </c:ext>
              </c:extLst>
            </c:dLbl>
            <c:dLbl>
              <c:idx val="3"/>
              <c:layout>
                <c:manualLayout>
                  <c:x val="-1.3097644486614549E-3"/>
                  <c:y val="-2.8372787146010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6433.6</c:v>
                </c:pt>
                <c:pt idx="1">
                  <c:v>3252.7</c:v>
                </c:pt>
                <c:pt idx="2">
                  <c:v>340.1</c:v>
                </c:pt>
                <c:pt idx="3">
                  <c:v>767.4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916C-4AF1-8A57-252B1DD9EF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42FED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1826038529763624E-2"/>
                  <c:y val="-1.7582363571747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6C-4AF1-8A57-252B1DD9EF6E}"/>
                </c:ext>
              </c:extLst>
            </c:dLbl>
            <c:dLbl>
              <c:idx val="1"/>
              <c:layout>
                <c:manualLayout>
                  <c:x val="8.8411162905820719E-3"/>
                  <c:y val="-2.5510933576400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6C-4AF1-8A57-252B1DD9EF6E}"/>
                </c:ext>
              </c:extLst>
            </c:dLbl>
            <c:dLbl>
              <c:idx val="2"/>
              <c:layout>
                <c:manualLayout>
                  <c:x val="6.7946866878429105E-3"/>
                  <c:y val="-2.2601133261705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6C-4AF1-8A57-252B1DD9EF6E}"/>
                </c:ext>
              </c:extLst>
            </c:dLbl>
            <c:dLbl>
              <c:idx val="3"/>
              <c:layout>
                <c:manualLayout>
                  <c:x val="1.1787880037952133E-2"/>
                  <c:y val="-1.5277568691016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164617796295535E-2"/>
                      <c:h val="3.73211277074444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7454</c:v>
                </c:pt>
                <c:pt idx="1">
                  <c:v>3433.1</c:v>
                </c:pt>
                <c:pt idx="2">
                  <c:v>340.7</c:v>
                </c:pt>
                <c:pt idx="3">
                  <c:v>988.3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8-916C-4AF1-8A57-252B1DD9E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4127872"/>
        <c:axId val="67706176"/>
        <c:axId val="0"/>
      </c:bar3DChart>
      <c:catAx>
        <c:axId val="741278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bg2"/>
                </a:solidFill>
                <a:latin typeface="Algerian" panose="04020705040A02060702" pitchFamily="82" charset="0"/>
                <a:ea typeface="+mn-ea"/>
                <a:cs typeface="+mn-cs"/>
              </a:defRPr>
            </a:pPr>
            <a:endParaRPr lang="ru-RU"/>
          </a:p>
        </c:txPr>
        <c:crossAx val="67706176"/>
        <c:crosses val="autoZero"/>
        <c:auto val="1"/>
        <c:lblAlgn val="ctr"/>
        <c:lblOffset val="100"/>
        <c:noMultiLvlLbl val="0"/>
      </c:catAx>
      <c:valAx>
        <c:axId val="677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12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265995627243101"/>
          <c:y val="0.86367107776721463"/>
          <c:w val="0.64664731240460382"/>
          <c:h val="0.136328922232785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646575641903597E-3"/>
                  <c:y val="-3.4864032386958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2.6195132779708351E-3"/>
                  <c:y val="-3.7398815139836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1.3097644486613589E-3"/>
                  <c:y val="-3.4920353410474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-9.1683511406296086E-3"/>
                  <c:y val="-2.4007742969701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 аренды земельных участков</c:v>
                </c:pt>
                <c:pt idx="1">
                  <c:v>Доходы от сдачи в аренду муниципального имущества</c:v>
                </c:pt>
                <c:pt idx="2">
                  <c:v>Доходы от реализации земельных участков</c:v>
                </c:pt>
                <c:pt idx="3">
                  <c:v>Штрафы, санкции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5775</c:v>
                </c:pt>
                <c:pt idx="1">
                  <c:v>1463.3</c:v>
                </c:pt>
                <c:pt idx="2">
                  <c:v>2725.6</c:v>
                </c:pt>
                <c:pt idx="3">
                  <c:v>210.3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5497254390294068E-3"/>
                  <c:y val="-4.4182402921380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6C-4AF1-8A57-252B1DD9EF6E}"/>
                </c:ext>
              </c:extLst>
            </c:dLbl>
            <c:dLbl>
              <c:idx val="1"/>
              <c:layout>
                <c:manualLayout>
                  <c:x val="1.3097644486614068E-3"/>
                  <c:y val="-3.9285397586783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16C-4AF1-8A57-252B1DD9EF6E}"/>
                </c:ext>
              </c:extLst>
            </c:dLbl>
            <c:dLbl>
              <c:idx val="2"/>
              <c:layout>
                <c:manualLayout>
                  <c:x val="9.168351140629416E-3"/>
                  <c:y val="-2.40077429697010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16C-4AF1-8A57-252B1DD9EF6E}"/>
                </c:ext>
              </c:extLst>
            </c:dLbl>
            <c:dLbl>
              <c:idx val="3"/>
              <c:layout>
                <c:manualLayout>
                  <c:x val="-1.3097644486614549E-3"/>
                  <c:y val="-2.8372787146010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 аренды земельных участков</c:v>
                </c:pt>
                <c:pt idx="1">
                  <c:v>Доходы от сдачи в аренду муниципального имущества</c:v>
                </c:pt>
                <c:pt idx="2">
                  <c:v>Доходы от реализации земельных участков</c:v>
                </c:pt>
                <c:pt idx="3">
                  <c:v>Штрафы, санкции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6376.1</c:v>
                </c:pt>
                <c:pt idx="1">
                  <c:v>1905.6</c:v>
                </c:pt>
                <c:pt idx="2">
                  <c:v>3140.4</c:v>
                </c:pt>
                <c:pt idx="3">
                  <c:v>24.4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916C-4AF1-8A57-252B1DD9EF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42FED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1826038529763624E-2"/>
                  <c:y val="-1.7582363571747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6C-4AF1-8A57-252B1DD9EF6E}"/>
                </c:ext>
              </c:extLst>
            </c:dLbl>
            <c:dLbl>
              <c:idx val="1"/>
              <c:layout>
                <c:manualLayout>
                  <c:x val="8.8411162905820719E-3"/>
                  <c:y val="-2.5510933576400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6C-4AF1-8A57-252B1DD9EF6E}"/>
                </c:ext>
              </c:extLst>
            </c:dLbl>
            <c:dLbl>
              <c:idx val="2"/>
              <c:layout>
                <c:manualLayout>
                  <c:x val="6.7946866878429105E-3"/>
                  <c:y val="-2.2601133261705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6C-4AF1-8A57-252B1DD9EF6E}"/>
                </c:ext>
              </c:extLst>
            </c:dLbl>
            <c:dLbl>
              <c:idx val="3"/>
              <c:layout>
                <c:manualLayout>
                  <c:x val="1.1787880037952133E-2"/>
                  <c:y val="-1.5277568691016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164617796295535E-2"/>
                      <c:h val="3.73211277074444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 аренды земельных участков</c:v>
                </c:pt>
                <c:pt idx="1">
                  <c:v>Доходы от сдачи в аренду муниципального имущества</c:v>
                </c:pt>
                <c:pt idx="2">
                  <c:v>Доходы от реализации земельных участков</c:v>
                </c:pt>
                <c:pt idx="3">
                  <c:v>Штрафы, санкции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5785.5</c:v>
                </c:pt>
                <c:pt idx="1">
                  <c:v>1819.1</c:v>
                </c:pt>
                <c:pt idx="2">
                  <c:v>4756</c:v>
                </c:pt>
                <c:pt idx="3">
                  <c:v>166.6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8-916C-4AF1-8A57-252B1DD9E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4127872"/>
        <c:axId val="67706176"/>
        <c:axId val="0"/>
      </c:bar3DChart>
      <c:catAx>
        <c:axId val="741278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bg2"/>
                </a:solidFill>
                <a:latin typeface="Algerian" panose="04020705040A02060702" pitchFamily="82" charset="0"/>
                <a:ea typeface="+mn-ea"/>
                <a:cs typeface="+mn-cs"/>
              </a:defRPr>
            </a:pPr>
            <a:endParaRPr lang="ru-RU"/>
          </a:p>
        </c:txPr>
        <c:crossAx val="67706176"/>
        <c:crosses val="autoZero"/>
        <c:auto val="1"/>
        <c:lblAlgn val="ctr"/>
        <c:lblOffset val="100"/>
        <c:noMultiLvlLbl val="0"/>
      </c:catAx>
      <c:valAx>
        <c:axId val="677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12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12813840941321"/>
          <c:y val="0.9090900076272691"/>
          <c:w val="0.63802594769187526"/>
          <c:h val="9.09099923727309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7646575641903597E-3"/>
                  <c:y val="-3.4864032386958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4.7748627195147034E-3"/>
                  <c:y val="-3.1205316590188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1.3097644486613589E-3"/>
                  <c:y val="-3.4920353410474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-9.1683511406296086E-3"/>
                  <c:y val="-2.4007742969701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15488.4</c:v>
                </c:pt>
                <c:pt idx="1">
                  <c:v>26213.4</c:v>
                </c:pt>
                <c:pt idx="2">
                  <c:v>300.89999999999998</c:v>
                </c:pt>
                <c:pt idx="3">
                  <c:v>4879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5497254390294068E-3"/>
                  <c:y val="-4.4182402921380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6C-4AF1-8A57-252B1DD9EF6E}"/>
                </c:ext>
              </c:extLst>
            </c:dLbl>
            <c:dLbl>
              <c:idx val="1"/>
              <c:layout>
                <c:manualLayout>
                  <c:x val="9.9311544051608903E-3"/>
                  <c:y val="-2.2769478959336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16C-4AF1-8A57-252B1DD9EF6E}"/>
                </c:ext>
              </c:extLst>
            </c:dLbl>
            <c:dLbl>
              <c:idx val="2"/>
              <c:layout>
                <c:manualLayout>
                  <c:x val="9.168351140629416E-3"/>
                  <c:y val="-2.40077429697010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16C-4AF1-8A57-252B1DD9EF6E}"/>
                </c:ext>
              </c:extLst>
            </c:dLbl>
            <c:dLbl>
              <c:idx val="3"/>
              <c:layout>
                <c:manualLayout>
                  <c:x val="4.0786169648742536E-3"/>
                  <c:y val="-2.0114727651874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814-4EBC-8B79-E88384EA4E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16957.3</c:v>
                </c:pt>
                <c:pt idx="1">
                  <c:v>23605.1</c:v>
                </c:pt>
                <c:pt idx="2">
                  <c:v>303.10000000000002</c:v>
                </c:pt>
                <c:pt idx="3">
                  <c:v>3859.8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916C-4AF1-8A57-252B1DD9EF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42FED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1826038529763624E-2"/>
                  <c:y val="-1.7582363571747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6C-4AF1-8A57-252B1DD9EF6E}"/>
                </c:ext>
              </c:extLst>
            </c:dLbl>
            <c:dLbl>
              <c:idx val="1"/>
              <c:layout>
                <c:manualLayout>
                  <c:x val="2.0695512596405216E-2"/>
                  <c:y val="-2.96398732559855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6C-4AF1-8A57-252B1DD9EF6E}"/>
                </c:ext>
              </c:extLst>
            </c:dLbl>
            <c:dLbl>
              <c:idx val="2"/>
              <c:layout>
                <c:manualLayout>
                  <c:x val="6.7946866878429105E-3"/>
                  <c:y val="-2.2601133261705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6C-4AF1-8A57-252B1DD9EF6E}"/>
                </c:ext>
              </c:extLst>
            </c:dLbl>
            <c:dLbl>
              <c:idx val="3"/>
              <c:layout>
                <c:manualLayout>
                  <c:x val="1.1787880037952133E-2"/>
                  <c:y val="-1.5277568691016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164617796295535E-2"/>
                      <c:h val="3.73211277074444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16C-4AF1-8A57-252B1DD9E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19108.8</c:v>
                </c:pt>
                <c:pt idx="1">
                  <c:v>24433.4</c:v>
                </c:pt>
                <c:pt idx="2">
                  <c:v>318.10000000000002</c:v>
                </c:pt>
                <c:pt idx="3">
                  <c:v>5614.3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8-916C-4AF1-8A57-252B1DD9E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4127872"/>
        <c:axId val="67706176"/>
        <c:axId val="0"/>
      </c:bar3DChart>
      <c:catAx>
        <c:axId val="7412787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bg2"/>
                </a:solidFill>
                <a:latin typeface="Algerian" panose="04020705040A02060702" pitchFamily="82" charset="0"/>
                <a:ea typeface="+mn-ea"/>
                <a:cs typeface="+mn-cs"/>
              </a:defRPr>
            </a:pPr>
            <a:endParaRPr lang="ru-RU"/>
          </a:p>
        </c:txPr>
        <c:crossAx val="67706176"/>
        <c:crosses val="autoZero"/>
        <c:auto val="1"/>
        <c:lblAlgn val="ctr"/>
        <c:lblOffset val="100"/>
        <c:noMultiLvlLbl val="0"/>
      </c:catAx>
      <c:valAx>
        <c:axId val="677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12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12813840941321"/>
          <c:y val="0.9090900076272691"/>
          <c:w val="0.63802594769187526"/>
          <c:h val="9.09099923727309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83857194020966E-2"/>
          <c:y val="0.14294678628573931"/>
          <c:w val="0.87468545027020361"/>
          <c:h val="0.64890956082338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254000" sx="98000" sy="98000" algn="c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916C-4AF1-8A57-252B1DD9EF6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916C-4AF1-8A57-252B1DD9EF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916C-4AF1-8A57-252B1DD9EF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814-4EBC-8B79-E88384EA4E5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98000" sy="98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01E3-473F-8540-45167FFB54E1}"/>
              </c:ext>
            </c:extLst>
          </c:dPt>
          <c:dLbls>
            <c:dLbl>
              <c:idx val="0"/>
              <c:layout>
                <c:manualLayout>
                  <c:x val="-6.7743124024004064E-2"/>
                  <c:y val="3.920836978710998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16C-4AF1-8A57-252B1DD9EF6E}"/>
                </c:ext>
              </c:extLst>
            </c:dLbl>
            <c:dLbl>
              <c:idx val="1"/>
              <c:layout>
                <c:manualLayout>
                  <c:x val="-4.9037236168245082E-2"/>
                  <c:y val="-7.943715368912232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16C-4AF1-8A57-252B1DD9EF6E}"/>
                </c:ext>
              </c:extLst>
            </c:dLbl>
            <c:dLbl>
              <c:idx val="2"/>
              <c:layout>
                <c:manualLayout>
                  <c:x val="-3.2099567792277704E-2"/>
                  <c:y val="-4.44529017206182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16C-4AF1-8A57-252B1DD9EF6E}"/>
                </c:ext>
              </c:extLst>
            </c:dLbl>
            <c:dLbl>
              <c:idx val="3"/>
              <c:layout>
                <c:manualLayout>
                  <c:x val="2.9529626374600267E-2"/>
                  <c:y val="-0.1209992709244676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814-4EBC-8B79-E88384EA4E5C}"/>
                </c:ext>
              </c:extLst>
            </c:dLbl>
            <c:dLbl>
              <c:idx val="4"/>
              <c:layout>
                <c:manualLayout>
                  <c:x val="7.3102516192403419E-2"/>
                  <c:y val="2.33552055993000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1E3-473F-8540-45167FFB54E1}"/>
                </c:ext>
              </c:extLst>
            </c:dLbl>
            <c:spPr>
              <a:pattFill prst="pct75">
                <a:fgClr>
                  <a:srgbClr val="404040">
                    <a:lumMod val="75000"/>
                    <a:lumOff val="25000"/>
                  </a:srgbClr>
                </a:fgClr>
                <a:bgClr>
                  <a:srgbClr val="40404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Субсидии из областного бюджета</c:v>
                </c:pt>
                <c:pt idx="1">
                  <c:v>Межбюджетные трансферты из бюджета района </c:v>
                </c:pt>
                <c:pt idx="2">
                  <c:v>Субвенции и областного и федерального бюджета</c:v>
                </c:pt>
                <c:pt idx="3">
                  <c:v>Дотации из бюджета района и бюджета области</c:v>
                </c:pt>
                <c:pt idx="4">
                  <c:v>Налоговые и 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32.552622568383697</c:v>
                </c:pt>
                <c:pt idx="1">
                  <c:v>7.4799255510064864</c:v>
                </c:pt>
                <c:pt idx="2">
                  <c:v>0.42383167173163189</c:v>
                </c:pt>
                <c:pt idx="3">
                  <c:v>25.458678010767656</c:v>
                </c:pt>
                <c:pt idx="4">
                  <c:v>34.084942198110525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6C-4AF1-8A57-252B1DD9EF6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3.8559789008449669E-2"/>
          <c:y val="0.37562992125984251"/>
          <c:w val="0.29512730310423124"/>
          <c:h val="0.2184230696823817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rgbClr val="C60A29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image" Target="../media/image25.jpeg"/><Relationship Id="rId4" Type="http://schemas.openxmlformats.org/officeDocument/2006/relationships/image" Target="../media/image2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image" Target="../media/image25.jpeg"/><Relationship Id="rId4" Type="http://schemas.openxmlformats.org/officeDocument/2006/relationships/image" Target="../media/image2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0878FE-9CE1-4A96-8669-89C751D2F22E}" type="doc">
      <dgm:prSet loTypeId="urn:microsoft.com/office/officeart/2005/8/layout/vList3#4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342DA6-0337-4856-B463-7D1BA9B51B9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Book Antiqua" pitchFamily="18" charset="0"/>
            </a:rPr>
            <a:t>              </a:t>
          </a: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Развитие частей территории МО «Вознесенское городское поселение"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4194,9/ 4 195,1 –  100,0 % (5,59% от общего объема расходов)</a:t>
          </a:r>
          <a:endParaRPr lang="ru-RU" sz="1800" b="1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9944DD3-AF93-43B3-98A7-2B55F7380427}" type="parTrans" cxnId="{1C40AD94-1250-4B01-BE0B-26921F2C89A7}">
      <dgm:prSet/>
      <dgm:spPr/>
      <dgm:t>
        <a:bodyPr/>
        <a:lstStyle/>
        <a:p>
          <a:endParaRPr lang="ru-RU"/>
        </a:p>
      </dgm:t>
    </dgm:pt>
    <dgm:pt modelId="{16AC65E1-AF39-40B3-9BFB-546CCABA9CE0}" type="sibTrans" cxnId="{1C40AD94-1250-4B01-BE0B-26921F2C89A7}">
      <dgm:prSet/>
      <dgm:spPr/>
      <dgm:t>
        <a:bodyPr/>
        <a:lstStyle/>
        <a:p>
          <a:endParaRPr lang="ru-RU"/>
        </a:p>
      </dgm:t>
    </dgm:pt>
    <dgm:pt modelId="{C790D94B-708B-49E4-8D46-C48125D8CB5D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dk1">
                <a:tint val="50000"/>
                <a:satMod val="300000"/>
              </a:schemeClr>
            </a:gs>
            <a:gs pos="16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"Развитие сети автомобильных дорог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МО "Вознесенское городское поселение"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2162,5/ 2162,7 –  100,0 % (2,88% от общего объема расходов) </a:t>
          </a:r>
          <a:endParaRPr lang="ru-RU" sz="1800" b="1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753FFDF-FA18-4C64-8477-E5C2DFE9AE0B}" type="sibTrans" cxnId="{AFBB63E1-1A25-4EBC-ACCA-58616C070558}">
      <dgm:prSet/>
      <dgm:spPr/>
      <dgm:t>
        <a:bodyPr/>
        <a:lstStyle/>
        <a:p>
          <a:endParaRPr lang="ru-RU"/>
        </a:p>
      </dgm:t>
    </dgm:pt>
    <dgm:pt modelId="{D53E0B19-F36A-438F-B4F4-4A2B3BEF1D4C}" type="parTrans" cxnId="{AFBB63E1-1A25-4EBC-ACCA-58616C070558}">
      <dgm:prSet/>
      <dgm:spPr/>
      <dgm:t>
        <a:bodyPr/>
        <a:lstStyle/>
        <a:p>
          <a:endParaRPr lang="ru-RU"/>
        </a:p>
      </dgm:t>
    </dgm:pt>
    <dgm:pt modelId="{FF6CA5D2-B99E-4C37-B9CB-F3CF432E15E9}">
      <dgm:prSet phldrT="[Текст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«Обеспечение безопасности жизнедеятельности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Вознесенского городского поселения" -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30,0 / 30,0 – 100,0% (0,04% от общего объема расходов)</a:t>
          </a:r>
          <a:endParaRPr lang="ru-RU" sz="1800" b="1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2C95A58-A223-407B-BF24-27DAC135E125}" type="sibTrans" cxnId="{30704026-224F-4CEB-8980-A41FA2BCFEDE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C78B941C-1FC4-43AA-969B-1C14260D077B}" type="parTrans" cxnId="{30704026-224F-4CEB-8980-A41FA2BCFEDE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34A85B8A-B41F-4DEF-88A8-BC672AFF42DC}">
      <dgm:prSet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          "Управление муниципальной собственностью и земельными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ресурсами МО "Вознесенское городское поселение" –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972,6/972,6 –  100,0 % (1,30% от общего объема расходов)</a:t>
          </a:r>
          <a:endParaRPr lang="ru-RU" sz="1800" b="1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0D3146F-261E-4014-9BBC-7EF56EC78B84}" type="parTrans" cxnId="{4A55331E-81D2-4551-9DA5-4E785E3B8AFC}">
      <dgm:prSet/>
      <dgm:spPr/>
      <dgm:t>
        <a:bodyPr/>
        <a:lstStyle/>
        <a:p>
          <a:endParaRPr lang="ru-RU"/>
        </a:p>
      </dgm:t>
    </dgm:pt>
    <dgm:pt modelId="{CE6440E9-FE15-4A37-94D3-E90179D1BB01}" type="sibTrans" cxnId="{4A55331E-81D2-4551-9DA5-4E785E3B8AFC}">
      <dgm:prSet/>
      <dgm:spPr/>
      <dgm:t>
        <a:bodyPr/>
        <a:lstStyle/>
        <a:p>
          <a:endParaRPr lang="ru-RU"/>
        </a:p>
      </dgm:t>
    </dgm:pt>
    <dgm:pt modelId="{6C7F219B-1CC7-4404-9DF6-ADB22179A848}" type="pres">
      <dgm:prSet presAssocID="{A30878FE-9CE1-4A96-8669-89C751D2F2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E3B0D2-0C3B-4BCC-A142-2848E207F950}" type="pres">
      <dgm:prSet presAssocID="{D3342DA6-0337-4856-B463-7D1BA9B51B92}" presName="composite" presStyleCnt="0"/>
      <dgm:spPr/>
    </dgm:pt>
    <dgm:pt modelId="{CADF3661-1512-4AE4-A19C-BA4A39AFE1CD}" type="pres">
      <dgm:prSet presAssocID="{D3342DA6-0337-4856-B463-7D1BA9B51B92}" presName="imgShp" presStyleLbl="fgImgPlace1" presStyleIdx="0" presStyleCnt="4" custScaleX="161204" custScaleY="164840" custLinFactX="-5623" custLinFactNeighborX="-100000" custLinFactNeighborY="3354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ru-RU"/>
        </a:p>
      </dgm:t>
    </dgm:pt>
    <dgm:pt modelId="{8924A1E6-2B63-40DC-8C89-DCD63585362F}" type="pres">
      <dgm:prSet presAssocID="{D3342DA6-0337-4856-B463-7D1BA9B51B92}" presName="txShp" presStyleLbl="node1" presStyleIdx="0" presStyleCnt="4" custScaleX="150376" custScaleY="175992" custLinFactNeighborX="19762" custLinFactNeighborY="33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5C4EB-47FC-4635-881C-B62D64F461DB}" type="pres">
      <dgm:prSet presAssocID="{16AC65E1-AF39-40B3-9BFB-546CCABA9CE0}" presName="spacing" presStyleCnt="0"/>
      <dgm:spPr/>
    </dgm:pt>
    <dgm:pt modelId="{C3509B6E-B45F-459A-878A-757CB5C21BBC}" type="pres">
      <dgm:prSet presAssocID="{34A85B8A-B41F-4DEF-88A8-BC672AFF42DC}" presName="composite" presStyleCnt="0"/>
      <dgm:spPr/>
    </dgm:pt>
    <dgm:pt modelId="{7580BEEC-A6B9-4C71-B8EF-3CE5FA105F57}" type="pres">
      <dgm:prSet presAssocID="{34A85B8A-B41F-4DEF-88A8-BC672AFF42DC}" presName="imgShp" presStyleLbl="fgImgPlace1" presStyleIdx="1" presStyleCnt="4" custScaleX="185614" custScaleY="182677" custLinFactNeighborX="-92042" custLinFactNeighborY="912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t>
        <a:bodyPr/>
        <a:lstStyle/>
        <a:p>
          <a:endParaRPr lang="ru-RU"/>
        </a:p>
      </dgm:t>
    </dgm:pt>
    <dgm:pt modelId="{7BA9F990-0EC3-4453-AA60-274977B13297}" type="pres">
      <dgm:prSet presAssocID="{34A85B8A-B41F-4DEF-88A8-BC672AFF42DC}" presName="txShp" presStyleLbl="node1" presStyleIdx="1" presStyleCnt="4" custAng="0" custScaleX="150376" custScaleY="183869" custLinFactNeighborX="1394" custLinFactNeighborY="12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27C99-3464-4538-A8FD-6A579B790915}" type="pres">
      <dgm:prSet presAssocID="{CE6440E9-FE15-4A37-94D3-E90179D1BB01}" presName="spacing" presStyleCnt="0"/>
      <dgm:spPr/>
    </dgm:pt>
    <dgm:pt modelId="{37AFA313-60A1-4C74-B666-F0E3FDB8DA05}" type="pres">
      <dgm:prSet presAssocID="{FF6CA5D2-B99E-4C37-B9CB-F3CF432E15E9}" presName="composite" presStyleCnt="0"/>
      <dgm:spPr/>
      <dgm:t>
        <a:bodyPr/>
        <a:lstStyle/>
        <a:p>
          <a:endParaRPr lang="ru-RU"/>
        </a:p>
      </dgm:t>
    </dgm:pt>
    <dgm:pt modelId="{9641D988-F56D-4DC9-8022-0EDAAFB45522}" type="pres">
      <dgm:prSet presAssocID="{FF6CA5D2-B99E-4C37-B9CB-F3CF432E15E9}" presName="imgShp" presStyleLbl="fgImgPlace1" presStyleIdx="2" presStyleCnt="4" custScaleX="171465" custScaleY="173406" custLinFactNeighborX="-75482" custLinFactNeighborY="446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  <dgm:t>
        <a:bodyPr/>
        <a:lstStyle/>
        <a:p>
          <a:endParaRPr lang="ru-RU"/>
        </a:p>
      </dgm:t>
    </dgm:pt>
    <dgm:pt modelId="{8E4257BA-7F50-453F-B87F-4E09F6486216}" type="pres">
      <dgm:prSet presAssocID="{FF6CA5D2-B99E-4C37-B9CB-F3CF432E15E9}" presName="txShp" presStyleLbl="node1" presStyleIdx="2" presStyleCnt="4" custScaleX="149830" custScaleY="159769" custLinFactNeighborX="273" custLinFactNeighborY="1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6DE6F2-F893-4C0C-AA5D-8E6AEDCDA962}" type="pres">
      <dgm:prSet presAssocID="{22C95A58-A223-407B-BF24-27DAC135E125}" presName="spacing" presStyleCnt="0"/>
      <dgm:spPr/>
      <dgm:t>
        <a:bodyPr/>
        <a:lstStyle/>
        <a:p>
          <a:endParaRPr lang="ru-RU"/>
        </a:p>
      </dgm:t>
    </dgm:pt>
    <dgm:pt modelId="{3A0FD763-07A4-4A72-B250-D12CDC32F12C}" type="pres">
      <dgm:prSet presAssocID="{C790D94B-708B-49E4-8D46-C48125D8CB5D}" presName="composite" presStyleCnt="0"/>
      <dgm:spPr/>
    </dgm:pt>
    <dgm:pt modelId="{C8260233-332B-4EFE-9308-D573B140EDB7}" type="pres">
      <dgm:prSet presAssocID="{C790D94B-708B-49E4-8D46-C48125D8CB5D}" presName="imgShp" presStyleLbl="fgImgPlace1" presStyleIdx="3" presStyleCnt="4" custScaleX="190874" custScaleY="155925" custLinFactNeighborX="-72433" custLinFactNeighborY="341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  <dgm:t>
        <a:bodyPr/>
        <a:lstStyle/>
        <a:p>
          <a:endParaRPr lang="ru-RU"/>
        </a:p>
      </dgm:t>
    </dgm:pt>
    <dgm:pt modelId="{D5336334-B383-4DD0-A3DA-E55ED77891D6}" type="pres">
      <dgm:prSet presAssocID="{C790D94B-708B-49E4-8D46-C48125D8CB5D}" presName="txShp" presStyleLbl="node1" presStyleIdx="3" presStyleCnt="4" custScaleX="150376" custScaleY="1604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FCB245-F429-4698-B925-57281CAEFC4B}" type="presOf" srcId="{C790D94B-708B-49E4-8D46-C48125D8CB5D}" destId="{D5336334-B383-4DD0-A3DA-E55ED77891D6}" srcOrd="0" destOrd="0" presId="urn:microsoft.com/office/officeart/2005/8/layout/vList3#4"/>
    <dgm:cxn modelId="{813AEB3C-E332-465D-ADEA-52913083BF53}" type="presOf" srcId="{FF6CA5D2-B99E-4C37-B9CB-F3CF432E15E9}" destId="{8E4257BA-7F50-453F-B87F-4E09F6486216}" srcOrd="0" destOrd="0" presId="urn:microsoft.com/office/officeart/2005/8/layout/vList3#4"/>
    <dgm:cxn modelId="{4A55331E-81D2-4551-9DA5-4E785E3B8AFC}" srcId="{A30878FE-9CE1-4A96-8669-89C751D2F22E}" destId="{34A85B8A-B41F-4DEF-88A8-BC672AFF42DC}" srcOrd="1" destOrd="0" parTransId="{90D3146F-261E-4014-9BBC-7EF56EC78B84}" sibTransId="{CE6440E9-FE15-4A37-94D3-E90179D1BB01}"/>
    <dgm:cxn modelId="{AFBB63E1-1A25-4EBC-ACCA-58616C070558}" srcId="{A30878FE-9CE1-4A96-8669-89C751D2F22E}" destId="{C790D94B-708B-49E4-8D46-C48125D8CB5D}" srcOrd="3" destOrd="0" parTransId="{D53E0B19-F36A-438F-B4F4-4A2B3BEF1D4C}" sibTransId="{E753FFDF-FA18-4C64-8477-E5C2DFE9AE0B}"/>
    <dgm:cxn modelId="{4F7B0913-98DD-438C-8FD1-77A4EA1247EC}" type="presOf" srcId="{A30878FE-9CE1-4A96-8669-89C751D2F22E}" destId="{6C7F219B-1CC7-4404-9DF6-ADB22179A848}" srcOrd="0" destOrd="0" presId="urn:microsoft.com/office/officeart/2005/8/layout/vList3#4"/>
    <dgm:cxn modelId="{53ACC3C6-D4F9-487C-95FD-1C3D9A5D68DC}" type="presOf" srcId="{D3342DA6-0337-4856-B463-7D1BA9B51B92}" destId="{8924A1E6-2B63-40DC-8C89-DCD63585362F}" srcOrd="0" destOrd="0" presId="urn:microsoft.com/office/officeart/2005/8/layout/vList3#4"/>
    <dgm:cxn modelId="{A3B9FD47-0BDB-41D6-903D-F5BB8CE32C20}" type="presOf" srcId="{34A85B8A-B41F-4DEF-88A8-BC672AFF42DC}" destId="{7BA9F990-0EC3-4453-AA60-274977B13297}" srcOrd="0" destOrd="0" presId="urn:microsoft.com/office/officeart/2005/8/layout/vList3#4"/>
    <dgm:cxn modelId="{1C40AD94-1250-4B01-BE0B-26921F2C89A7}" srcId="{A30878FE-9CE1-4A96-8669-89C751D2F22E}" destId="{D3342DA6-0337-4856-B463-7D1BA9B51B92}" srcOrd="0" destOrd="0" parTransId="{59944DD3-AF93-43B3-98A7-2B55F7380427}" sibTransId="{16AC65E1-AF39-40B3-9BFB-546CCABA9CE0}"/>
    <dgm:cxn modelId="{30704026-224F-4CEB-8980-A41FA2BCFEDE}" srcId="{A30878FE-9CE1-4A96-8669-89C751D2F22E}" destId="{FF6CA5D2-B99E-4C37-B9CB-F3CF432E15E9}" srcOrd="2" destOrd="0" parTransId="{C78B941C-1FC4-43AA-969B-1C14260D077B}" sibTransId="{22C95A58-A223-407B-BF24-27DAC135E125}"/>
    <dgm:cxn modelId="{5D6B74AA-C43A-4FB0-A94F-A185D16AC8A1}" type="presParOf" srcId="{6C7F219B-1CC7-4404-9DF6-ADB22179A848}" destId="{B2E3B0D2-0C3B-4BCC-A142-2848E207F950}" srcOrd="0" destOrd="0" presId="urn:microsoft.com/office/officeart/2005/8/layout/vList3#4"/>
    <dgm:cxn modelId="{DEB27D38-0750-4C76-8B45-F9104724AE69}" type="presParOf" srcId="{B2E3B0D2-0C3B-4BCC-A142-2848E207F950}" destId="{CADF3661-1512-4AE4-A19C-BA4A39AFE1CD}" srcOrd="0" destOrd="0" presId="urn:microsoft.com/office/officeart/2005/8/layout/vList3#4"/>
    <dgm:cxn modelId="{361551CF-B93D-484B-BCA6-E122F6A5454C}" type="presParOf" srcId="{B2E3B0D2-0C3B-4BCC-A142-2848E207F950}" destId="{8924A1E6-2B63-40DC-8C89-DCD63585362F}" srcOrd="1" destOrd="0" presId="urn:microsoft.com/office/officeart/2005/8/layout/vList3#4"/>
    <dgm:cxn modelId="{DCBAF9F6-A7FB-4BA0-8733-1E83879FB9D4}" type="presParOf" srcId="{6C7F219B-1CC7-4404-9DF6-ADB22179A848}" destId="{FAF5C4EB-47FC-4635-881C-B62D64F461DB}" srcOrd="1" destOrd="0" presId="urn:microsoft.com/office/officeart/2005/8/layout/vList3#4"/>
    <dgm:cxn modelId="{2C0C7545-C941-4CCF-A5BC-7AF105DD020C}" type="presParOf" srcId="{6C7F219B-1CC7-4404-9DF6-ADB22179A848}" destId="{C3509B6E-B45F-459A-878A-757CB5C21BBC}" srcOrd="2" destOrd="0" presId="urn:microsoft.com/office/officeart/2005/8/layout/vList3#4"/>
    <dgm:cxn modelId="{7824C8CE-3FD3-463B-8645-CE12CF1F4951}" type="presParOf" srcId="{C3509B6E-B45F-459A-878A-757CB5C21BBC}" destId="{7580BEEC-A6B9-4C71-B8EF-3CE5FA105F57}" srcOrd="0" destOrd="0" presId="urn:microsoft.com/office/officeart/2005/8/layout/vList3#4"/>
    <dgm:cxn modelId="{471EF2C9-2B5E-4EAD-BFB8-BF755B55DF4C}" type="presParOf" srcId="{C3509B6E-B45F-459A-878A-757CB5C21BBC}" destId="{7BA9F990-0EC3-4453-AA60-274977B13297}" srcOrd="1" destOrd="0" presId="urn:microsoft.com/office/officeart/2005/8/layout/vList3#4"/>
    <dgm:cxn modelId="{3776B4BE-6D97-439A-B5CB-8FAF5D15EB28}" type="presParOf" srcId="{6C7F219B-1CC7-4404-9DF6-ADB22179A848}" destId="{6D527C99-3464-4538-A8FD-6A579B790915}" srcOrd="3" destOrd="0" presId="urn:microsoft.com/office/officeart/2005/8/layout/vList3#4"/>
    <dgm:cxn modelId="{0D6A0987-A4D6-431A-B82E-A40514F56D28}" type="presParOf" srcId="{6C7F219B-1CC7-4404-9DF6-ADB22179A848}" destId="{37AFA313-60A1-4C74-B666-F0E3FDB8DA05}" srcOrd="4" destOrd="0" presId="urn:microsoft.com/office/officeart/2005/8/layout/vList3#4"/>
    <dgm:cxn modelId="{61B37B0A-508B-479A-8692-569DE8D7A4FB}" type="presParOf" srcId="{37AFA313-60A1-4C74-B666-F0E3FDB8DA05}" destId="{9641D988-F56D-4DC9-8022-0EDAAFB45522}" srcOrd="0" destOrd="0" presId="urn:microsoft.com/office/officeart/2005/8/layout/vList3#4"/>
    <dgm:cxn modelId="{64462DCE-36DA-4954-A134-C3205709279F}" type="presParOf" srcId="{37AFA313-60A1-4C74-B666-F0E3FDB8DA05}" destId="{8E4257BA-7F50-453F-B87F-4E09F6486216}" srcOrd="1" destOrd="0" presId="urn:microsoft.com/office/officeart/2005/8/layout/vList3#4"/>
    <dgm:cxn modelId="{54770004-2372-4916-909A-2E1A1EED5010}" type="presParOf" srcId="{6C7F219B-1CC7-4404-9DF6-ADB22179A848}" destId="{8C6DE6F2-F893-4C0C-AA5D-8E6AEDCDA962}" srcOrd="5" destOrd="0" presId="urn:microsoft.com/office/officeart/2005/8/layout/vList3#4"/>
    <dgm:cxn modelId="{318C4FFA-7F15-48B6-AE3D-0B79A1061BC1}" type="presParOf" srcId="{6C7F219B-1CC7-4404-9DF6-ADB22179A848}" destId="{3A0FD763-07A4-4A72-B250-D12CDC32F12C}" srcOrd="6" destOrd="0" presId="urn:microsoft.com/office/officeart/2005/8/layout/vList3#4"/>
    <dgm:cxn modelId="{F0B5090B-1661-422B-A844-5D46A729A9D9}" type="presParOf" srcId="{3A0FD763-07A4-4A72-B250-D12CDC32F12C}" destId="{C8260233-332B-4EFE-9308-D573B140EDB7}" srcOrd="0" destOrd="0" presId="urn:microsoft.com/office/officeart/2005/8/layout/vList3#4"/>
    <dgm:cxn modelId="{9F4AF85C-60C8-44C4-86CD-6B6CD756C46C}" type="presParOf" srcId="{3A0FD763-07A4-4A72-B250-D12CDC32F12C}" destId="{D5336334-B383-4DD0-A3DA-E55ED77891D6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0878FE-9CE1-4A96-8669-89C751D2F22E}" type="doc">
      <dgm:prSet loTypeId="urn:microsoft.com/office/officeart/2005/8/layout/vList3#4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342DA6-0337-4856-B463-7D1BA9B51B9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rgbClr val="DDEBCF"/>
            </a:gs>
            <a:gs pos="64000">
              <a:srgbClr val="9CB86E"/>
            </a:gs>
            <a:gs pos="100000">
              <a:srgbClr val="156B13"/>
            </a:gs>
          </a:gsLst>
          <a:lin ang="5400000" scaled="0"/>
          <a:tileRect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Book Antiqua" pitchFamily="18" charset="0"/>
            </a:rPr>
            <a:t>        </a:t>
          </a:r>
          <a:r>
            <a:rPr lang="ru-RU" sz="1800" b="1" dirty="0" smtClean="0">
              <a:solidFill>
                <a:srgbClr val="000000"/>
              </a:solidFill>
              <a:latin typeface="+mj-lt"/>
            </a:rPr>
            <a:t>"Стимулирование экономической активности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в Вознесенском городском поселении»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50,0/ 50,0 –  100,0 % (0,07% от общего объема расходов)</a:t>
          </a:r>
          <a:endParaRPr lang="ru-RU" sz="1800" b="1" dirty="0">
            <a:solidFill>
              <a:srgbClr val="000000"/>
            </a:solidFill>
            <a:latin typeface="+mj-lt"/>
          </a:endParaRPr>
        </a:p>
      </dgm:t>
    </dgm:pt>
    <dgm:pt modelId="{59944DD3-AF93-43B3-98A7-2B55F7380427}" type="parTrans" cxnId="{1C40AD94-1250-4B01-BE0B-26921F2C89A7}">
      <dgm:prSet/>
      <dgm:spPr/>
      <dgm:t>
        <a:bodyPr/>
        <a:lstStyle/>
        <a:p>
          <a:endParaRPr lang="ru-RU"/>
        </a:p>
      </dgm:t>
    </dgm:pt>
    <dgm:pt modelId="{16AC65E1-AF39-40B3-9BFB-546CCABA9CE0}" type="sibTrans" cxnId="{1C40AD94-1250-4B01-BE0B-26921F2C89A7}">
      <dgm:prSet/>
      <dgm:spPr/>
      <dgm:t>
        <a:bodyPr/>
        <a:lstStyle/>
        <a:p>
          <a:endParaRPr lang="ru-RU"/>
        </a:p>
      </dgm:t>
    </dgm:pt>
    <dgm:pt modelId="{C790D94B-708B-49E4-8D46-C48125D8CB5D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Book Antiqua" pitchFamily="18" charset="0"/>
            </a:rPr>
            <a:t>             «</a:t>
          </a:r>
          <a:r>
            <a:rPr lang="ru-RU" sz="1800" b="1" dirty="0" smtClean="0">
              <a:solidFill>
                <a:srgbClr val="000000"/>
              </a:solidFill>
              <a:latin typeface="+mj-lt"/>
            </a:rPr>
            <a:t>Развитие сферы культуры в Вознесенском городском поселении</a:t>
          </a:r>
          <a:r>
            <a:rPr lang="ru-RU" sz="1800" b="1" dirty="0" smtClean="0">
              <a:solidFill>
                <a:srgbClr val="000000"/>
              </a:solidFill>
              <a:latin typeface="Book Antiqua" pitchFamily="18" charset="0"/>
            </a:rPr>
            <a:t>" -</a:t>
          </a:r>
          <a:r>
            <a:rPr lang="ru-RU" sz="1800" b="1" dirty="0" smtClean="0">
              <a:solidFill>
                <a:srgbClr val="000000"/>
              </a:solidFill>
              <a:latin typeface="+mj-lt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            10971,4/ 10971,4 –  100,0 % (14,62% от общего объема расходов) </a:t>
          </a:r>
          <a:endParaRPr lang="ru-RU" sz="1800" b="1" dirty="0">
            <a:solidFill>
              <a:srgbClr val="000000"/>
            </a:solidFill>
            <a:latin typeface="+mj-lt"/>
          </a:endParaRPr>
        </a:p>
      </dgm:t>
    </dgm:pt>
    <dgm:pt modelId="{E753FFDF-FA18-4C64-8477-E5C2DFE9AE0B}" type="sibTrans" cxnId="{AFBB63E1-1A25-4EBC-ACCA-58616C070558}">
      <dgm:prSet/>
      <dgm:spPr/>
      <dgm:t>
        <a:bodyPr/>
        <a:lstStyle/>
        <a:p>
          <a:endParaRPr lang="ru-RU"/>
        </a:p>
      </dgm:t>
    </dgm:pt>
    <dgm:pt modelId="{D53E0B19-F36A-438F-B4F4-4A2B3BEF1D4C}" type="parTrans" cxnId="{AFBB63E1-1A25-4EBC-ACCA-58616C070558}">
      <dgm:prSet/>
      <dgm:spPr/>
      <dgm:t>
        <a:bodyPr/>
        <a:lstStyle/>
        <a:p>
          <a:endParaRPr lang="ru-RU"/>
        </a:p>
      </dgm:t>
    </dgm:pt>
    <dgm:pt modelId="{FF6CA5D2-B99E-4C37-B9CB-F3CF432E15E9}">
      <dgm:prSet phldrT="[Текст]" custT="1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30000">
              <a:srgbClr val="F8B049"/>
            </a:gs>
            <a:gs pos="63000">
              <a:srgbClr val="FEE7F2"/>
            </a:gs>
            <a:gs pos="79000">
              <a:srgbClr val="F952A0"/>
            </a:gs>
            <a:gs pos="85000">
              <a:srgbClr val="C50849"/>
            </a:gs>
            <a:gs pos="91000">
              <a:srgbClr val="B43E85"/>
            </a:gs>
            <a:gs pos="100000">
              <a:srgbClr val="F8B049"/>
            </a:gs>
          </a:gsLst>
          <a:lin ang="54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	"Развитие физической культуры 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               спорта в Вознесенском городском поселении" -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                       3750,00 / 3750,0 –100,0% (5,00% от общего объема расходов)  </a:t>
          </a:r>
          <a:endParaRPr lang="ru-RU" sz="1800" b="1" dirty="0">
            <a:solidFill>
              <a:srgbClr val="000000"/>
            </a:solidFill>
            <a:latin typeface="+mj-lt"/>
          </a:endParaRPr>
        </a:p>
      </dgm:t>
    </dgm:pt>
    <dgm:pt modelId="{22C95A58-A223-407B-BF24-27DAC135E125}" type="sibTrans" cxnId="{30704026-224F-4CEB-8980-A41FA2BCFEDE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C78B941C-1FC4-43AA-969B-1C14260D077B}" type="parTrans" cxnId="{30704026-224F-4CEB-8980-A41FA2BCFEDE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34A85B8A-B41F-4DEF-88A8-BC672AFF42DC}">
      <dgm:prSet custT="1"/>
      <dgm:spPr>
        <a:gradFill rotWithShape="0">
          <a:gsLst>
            <a:gs pos="0">
              <a:srgbClr val="8488C4"/>
            </a:gs>
            <a:gs pos="56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rgbClr val="000000"/>
              </a:solidFill>
              <a:latin typeface="Book Antiqua" pitchFamily="18" charset="0"/>
            </a:rPr>
            <a:t>                  </a:t>
          </a:r>
          <a:r>
            <a:rPr lang="ru-RU" sz="1800" b="1" dirty="0" smtClean="0">
              <a:solidFill>
                <a:srgbClr val="000000"/>
              </a:solidFill>
              <a:latin typeface="+mj-lt"/>
            </a:rPr>
            <a:t>"Обеспечение устойчивого функционирования и развития коммунальной и инженерной инфраструктуры и повышение </a:t>
          </a:r>
          <a:r>
            <a:rPr lang="ru-RU" sz="1800" b="1" dirty="0" err="1" smtClean="0">
              <a:solidFill>
                <a:srgbClr val="000000"/>
              </a:solidFill>
              <a:latin typeface="+mj-lt"/>
            </a:rPr>
            <a:t>энергоэффективности</a:t>
          </a:r>
          <a:r>
            <a:rPr lang="ru-RU" sz="1800" b="1" dirty="0" smtClean="0">
              <a:solidFill>
                <a:srgbClr val="000000"/>
              </a:solidFill>
              <a:latin typeface="+mj-lt"/>
            </a:rPr>
            <a:t> Вознесенского городского поселения" -</a:t>
          </a:r>
          <a:r>
            <a:rPr lang="ru-RU" sz="1800" dirty="0" smtClean="0"/>
            <a:t/>
          </a:r>
          <a:br>
            <a:rPr lang="ru-RU" sz="1800" dirty="0" smtClean="0"/>
          </a:br>
          <a:r>
            <a:rPr lang="ru-RU" sz="1800" b="1" dirty="0" smtClean="0">
              <a:solidFill>
                <a:srgbClr val="000000"/>
              </a:solidFill>
              <a:latin typeface="+mj-lt"/>
            </a:rPr>
            <a:t>17838,2/ 17943,8–  99,4 % (23,77% от общего объема расходов)</a:t>
          </a:r>
          <a:endParaRPr lang="ru-RU" sz="1800" b="1" dirty="0">
            <a:solidFill>
              <a:srgbClr val="000000"/>
            </a:solidFill>
            <a:latin typeface="+mj-lt"/>
          </a:endParaRPr>
        </a:p>
      </dgm:t>
    </dgm:pt>
    <dgm:pt modelId="{90D3146F-261E-4014-9BBC-7EF56EC78B84}" type="parTrans" cxnId="{4A55331E-81D2-4551-9DA5-4E785E3B8AFC}">
      <dgm:prSet/>
      <dgm:spPr/>
      <dgm:t>
        <a:bodyPr/>
        <a:lstStyle/>
        <a:p>
          <a:endParaRPr lang="ru-RU"/>
        </a:p>
      </dgm:t>
    </dgm:pt>
    <dgm:pt modelId="{CE6440E9-FE15-4A37-94D3-E90179D1BB01}" type="sibTrans" cxnId="{4A55331E-81D2-4551-9DA5-4E785E3B8AFC}">
      <dgm:prSet/>
      <dgm:spPr/>
      <dgm:t>
        <a:bodyPr/>
        <a:lstStyle/>
        <a:p>
          <a:endParaRPr lang="ru-RU"/>
        </a:p>
      </dgm:t>
    </dgm:pt>
    <dgm:pt modelId="{DDDB98E2-ACB3-4DF5-9C0D-2AC538D69752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62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                  Благоустройство МО "Вознесенское городское поселение" –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0000"/>
              </a:solidFill>
              <a:latin typeface="+mj-lt"/>
            </a:rPr>
            <a:t>            20157,8/ 20912,7–  96,4 % (26,86% от общего объема расходов) </a:t>
          </a:r>
          <a:endParaRPr lang="ru-RU" sz="1800" b="1" dirty="0">
            <a:solidFill>
              <a:srgbClr val="000000"/>
            </a:solidFill>
            <a:latin typeface="+mj-lt"/>
          </a:endParaRPr>
        </a:p>
      </dgm:t>
    </dgm:pt>
    <dgm:pt modelId="{D0D3EC42-D5E7-4B1E-8DE4-C4BAF50CD81C}" type="parTrans" cxnId="{8C71D7F8-8DAB-469F-A655-5B0B69224D76}">
      <dgm:prSet/>
      <dgm:spPr/>
      <dgm:t>
        <a:bodyPr/>
        <a:lstStyle/>
        <a:p>
          <a:endParaRPr lang="ru-RU"/>
        </a:p>
      </dgm:t>
    </dgm:pt>
    <dgm:pt modelId="{0FD6D314-D85B-48F6-BCB1-6851738E0076}" type="sibTrans" cxnId="{8C71D7F8-8DAB-469F-A655-5B0B69224D76}">
      <dgm:prSet/>
      <dgm:spPr/>
      <dgm:t>
        <a:bodyPr/>
        <a:lstStyle/>
        <a:p>
          <a:endParaRPr lang="ru-RU"/>
        </a:p>
      </dgm:t>
    </dgm:pt>
    <dgm:pt modelId="{6C7F219B-1CC7-4404-9DF6-ADB22179A848}" type="pres">
      <dgm:prSet presAssocID="{A30878FE-9CE1-4A96-8669-89C751D2F2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E3B0D2-0C3B-4BCC-A142-2848E207F950}" type="pres">
      <dgm:prSet presAssocID="{D3342DA6-0337-4856-B463-7D1BA9B51B92}" presName="composite" presStyleCnt="0"/>
      <dgm:spPr/>
    </dgm:pt>
    <dgm:pt modelId="{CADF3661-1512-4AE4-A19C-BA4A39AFE1CD}" type="pres">
      <dgm:prSet presAssocID="{D3342DA6-0337-4856-B463-7D1BA9B51B92}" presName="imgShp" presStyleLbl="fgImgPlace1" presStyleIdx="0" presStyleCnt="5" custScaleX="186453" custScaleY="188307" custLinFactX="-8871" custLinFactNeighborX="-100000" custLinFactNeighborY="2255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8924A1E6-2B63-40DC-8C89-DCD63585362F}" type="pres">
      <dgm:prSet presAssocID="{D3342DA6-0337-4856-B463-7D1BA9B51B92}" presName="txShp" presStyleLbl="node1" presStyleIdx="0" presStyleCnt="5" custScaleX="150138" custScaleY="190525" custLinFactNeighborX="1422" custLinFactNeighborY="14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5C4EB-47FC-4635-881C-B62D64F461DB}" type="pres">
      <dgm:prSet presAssocID="{16AC65E1-AF39-40B3-9BFB-546CCABA9CE0}" presName="spacing" presStyleCnt="0"/>
      <dgm:spPr/>
    </dgm:pt>
    <dgm:pt modelId="{C3509B6E-B45F-459A-878A-757CB5C21BBC}" type="pres">
      <dgm:prSet presAssocID="{34A85B8A-B41F-4DEF-88A8-BC672AFF42DC}" presName="composite" presStyleCnt="0"/>
      <dgm:spPr/>
    </dgm:pt>
    <dgm:pt modelId="{7580BEEC-A6B9-4C71-B8EF-3CE5FA105F57}" type="pres">
      <dgm:prSet presAssocID="{34A85B8A-B41F-4DEF-88A8-BC672AFF42DC}" presName="imgShp" presStyleLbl="fgImgPlace1" presStyleIdx="1" presStyleCnt="5" custScaleX="183803" custScaleY="195192" custLinFactX="-20369" custLinFactNeighborX="-100000" custLinFactNeighborY="2010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BA9F990-0EC3-4453-AA60-274977B13297}" type="pres">
      <dgm:prSet presAssocID="{34A85B8A-B41F-4DEF-88A8-BC672AFF42DC}" presName="txShp" presStyleLbl="node1" presStyleIdx="1" presStyleCnt="5" custAng="0" custScaleX="150376" custScaleY="220214" custLinFactNeighborX="0" custLinFactNeighborY="29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27C99-3464-4538-A8FD-6A579B790915}" type="pres">
      <dgm:prSet presAssocID="{CE6440E9-FE15-4A37-94D3-E90179D1BB01}" presName="spacing" presStyleCnt="0"/>
      <dgm:spPr/>
    </dgm:pt>
    <dgm:pt modelId="{37AFA313-60A1-4C74-B666-F0E3FDB8DA05}" type="pres">
      <dgm:prSet presAssocID="{FF6CA5D2-B99E-4C37-B9CB-F3CF432E15E9}" presName="composite" presStyleCnt="0"/>
      <dgm:spPr/>
      <dgm:t>
        <a:bodyPr/>
        <a:lstStyle/>
        <a:p>
          <a:endParaRPr lang="ru-RU"/>
        </a:p>
      </dgm:t>
    </dgm:pt>
    <dgm:pt modelId="{9641D988-F56D-4DC9-8022-0EDAAFB45522}" type="pres">
      <dgm:prSet presAssocID="{FF6CA5D2-B99E-4C37-B9CB-F3CF432E15E9}" presName="imgShp" presStyleLbl="fgImgPlace1" presStyleIdx="2" presStyleCnt="5" custScaleX="206086" custScaleY="202527" custLinFactY="200000" custLinFactNeighborX="-97600" custLinFactNeighborY="263831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  <dgm:pt modelId="{8E4257BA-7F50-453F-B87F-4E09F6486216}" type="pres">
      <dgm:prSet presAssocID="{FF6CA5D2-B99E-4C37-B9CB-F3CF432E15E9}" presName="txShp" presStyleLbl="node1" presStyleIdx="2" presStyleCnt="5" custScaleX="149830" custScaleY="205735" custLinFactY="203539" custLinFactNeighborX="-1486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6DE6F2-F893-4C0C-AA5D-8E6AEDCDA962}" type="pres">
      <dgm:prSet presAssocID="{22C95A58-A223-407B-BF24-27DAC135E125}" presName="spacing" presStyleCnt="0"/>
      <dgm:spPr/>
      <dgm:t>
        <a:bodyPr/>
        <a:lstStyle/>
        <a:p>
          <a:endParaRPr lang="ru-RU"/>
        </a:p>
      </dgm:t>
    </dgm:pt>
    <dgm:pt modelId="{3A0FD763-07A4-4A72-B250-D12CDC32F12C}" type="pres">
      <dgm:prSet presAssocID="{C790D94B-708B-49E4-8D46-C48125D8CB5D}" presName="composite" presStyleCnt="0"/>
      <dgm:spPr/>
    </dgm:pt>
    <dgm:pt modelId="{C8260233-332B-4EFE-9308-D573B140EDB7}" type="pres">
      <dgm:prSet presAssocID="{C790D94B-708B-49E4-8D46-C48125D8CB5D}" presName="imgShp" presStyleLbl="fgImgPlace1" presStyleIdx="3" presStyleCnt="5" custScaleX="191473" custScaleY="168996" custLinFactX="-16983" custLinFactNeighborX="-100000" custLinFactNeighborY="348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D5336334-B383-4DD0-A3DA-E55ED77891D6}" type="pres">
      <dgm:prSet presAssocID="{C790D94B-708B-49E4-8D46-C48125D8CB5D}" presName="txShp" presStyleLbl="node1" presStyleIdx="3" presStyleCnt="5" custScaleX="150376" custScaleY="183715" custLinFactNeighborX="0" custLinFactNeighborY="2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5298F0-1B85-431A-ADE0-609091AD53BB}" type="pres">
      <dgm:prSet presAssocID="{E753FFDF-FA18-4C64-8477-E5C2DFE9AE0B}" presName="spacing" presStyleCnt="0"/>
      <dgm:spPr/>
    </dgm:pt>
    <dgm:pt modelId="{4AC9FA68-FE7B-40DE-BE6A-4BDB0C435C07}" type="pres">
      <dgm:prSet presAssocID="{DDDB98E2-ACB3-4DF5-9C0D-2AC538D69752}" presName="composite" presStyleCnt="0"/>
      <dgm:spPr/>
    </dgm:pt>
    <dgm:pt modelId="{3079C3DD-B050-44FB-9731-F6E209AA6D78}" type="pres">
      <dgm:prSet presAssocID="{DDDB98E2-ACB3-4DF5-9C0D-2AC538D69752}" presName="imgShp" presStyleLbl="fgImgPlace1" presStyleIdx="4" presStyleCnt="5" custAng="0" custScaleX="179807" custScaleY="216266" custLinFactX="-16601" custLinFactY="-200000" custLinFactNeighborX="-100000" custLinFactNeighborY="-25002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  <dgm:t>
        <a:bodyPr/>
        <a:lstStyle/>
        <a:p>
          <a:endParaRPr lang="ru-RU"/>
        </a:p>
      </dgm:t>
    </dgm:pt>
    <dgm:pt modelId="{7827A5E3-F875-4989-8948-2C1FD9291DF6}" type="pres">
      <dgm:prSet presAssocID="{DDDB98E2-ACB3-4DF5-9C0D-2AC538D69752}" presName="txShp" presStyleLbl="node1" presStyleIdx="4" presStyleCnt="5" custScaleX="149736" custScaleY="220401" custLinFactY="-200000" custLinFactNeighborX="-320" custLinFactNeighborY="-247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A6EEC7-40D6-4762-83D2-EA2F4CCA86A6}" type="presOf" srcId="{C790D94B-708B-49E4-8D46-C48125D8CB5D}" destId="{D5336334-B383-4DD0-A3DA-E55ED77891D6}" srcOrd="0" destOrd="0" presId="urn:microsoft.com/office/officeart/2005/8/layout/vList3#4"/>
    <dgm:cxn modelId="{4F987708-77C2-4602-97EC-8EC6CF643B51}" type="presOf" srcId="{34A85B8A-B41F-4DEF-88A8-BC672AFF42DC}" destId="{7BA9F990-0EC3-4453-AA60-274977B13297}" srcOrd="0" destOrd="0" presId="urn:microsoft.com/office/officeart/2005/8/layout/vList3#4"/>
    <dgm:cxn modelId="{A65769F9-CCBE-438A-BB07-A3564E95682D}" type="presOf" srcId="{DDDB98E2-ACB3-4DF5-9C0D-2AC538D69752}" destId="{7827A5E3-F875-4989-8948-2C1FD9291DF6}" srcOrd="0" destOrd="0" presId="urn:microsoft.com/office/officeart/2005/8/layout/vList3#4"/>
    <dgm:cxn modelId="{1C40AD94-1250-4B01-BE0B-26921F2C89A7}" srcId="{A30878FE-9CE1-4A96-8669-89C751D2F22E}" destId="{D3342DA6-0337-4856-B463-7D1BA9B51B92}" srcOrd="0" destOrd="0" parTransId="{59944DD3-AF93-43B3-98A7-2B55F7380427}" sibTransId="{16AC65E1-AF39-40B3-9BFB-546CCABA9CE0}"/>
    <dgm:cxn modelId="{0AFE85C5-376F-44F9-8B7F-E03EFFF8D755}" type="presOf" srcId="{D3342DA6-0337-4856-B463-7D1BA9B51B92}" destId="{8924A1E6-2B63-40DC-8C89-DCD63585362F}" srcOrd="0" destOrd="0" presId="urn:microsoft.com/office/officeart/2005/8/layout/vList3#4"/>
    <dgm:cxn modelId="{8C71D7F8-8DAB-469F-A655-5B0B69224D76}" srcId="{A30878FE-9CE1-4A96-8669-89C751D2F22E}" destId="{DDDB98E2-ACB3-4DF5-9C0D-2AC538D69752}" srcOrd="4" destOrd="0" parTransId="{D0D3EC42-D5E7-4B1E-8DE4-C4BAF50CD81C}" sibTransId="{0FD6D314-D85B-48F6-BCB1-6851738E0076}"/>
    <dgm:cxn modelId="{839BC4EA-0E0D-4338-8676-A3C9ABD646D0}" type="presOf" srcId="{FF6CA5D2-B99E-4C37-B9CB-F3CF432E15E9}" destId="{8E4257BA-7F50-453F-B87F-4E09F6486216}" srcOrd="0" destOrd="0" presId="urn:microsoft.com/office/officeart/2005/8/layout/vList3#4"/>
    <dgm:cxn modelId="{30704026-224F-4CEB-8980-A41FA2BCFEDE}" srcId="{A30878FE-9CE1-4A96-8669-89C751D2F22E}" destId="{FF6CA5D2-B99E-4C37-B9CB-F3CF432E15E9}" srcOrd="2" destOrd="0" parTransId="{C78B941C-1FC4-43AA-969B-1C14260D077B}" sibTransId="{22C95A58-A223-407B-BF24-27DAC135E125}"/>
    <dgm:cxn modelId="{4A55331E-81D2-4551-9DA5-4E785E3B8AFC}" srcId="{A30878FE-9CE1-4A96-8669-89C751D2F22E}" destId="{34A85B8A-B41F-4DEF-88A8-BC672AFF42DC}" srcOrd="1" destOrd="0" parTransId="{90D3146F-261E-4014-9BBC-7EF56EC78B84}" sibTransId="{CE6440E9-FE15-4A37-94D3-E90179D1BB01}"/>
    <dgm:cxn modelId="{AFBB63E1-1A25-4EBC-ACCA-58616C070558}" srcId="{A30878FE-9CE1-4A96-8669-89C751D2F22E}" destId="{C790D94B-708B-49E4-8D46-C48125D8CB5D}" srcOrd="3" destOrd="0" parTransId="{D53E0B19-F36A-438F-B4F4-4A2B3BEF1D4C}" sibTransId="{E753FFDF-FA18-4C64-8477-E5C2DFE9AE0B}"/>
    <dgm:cxn modelId="{3C3E093D-524C-4805-9B58-303D53C75A0E}" type="presOf" srcId="{A30878FE-9CE1-4A96-8669-89C751D2F22E}" destId="{6C7F219B-1CC7-4404-9DF6-ADB22179A848}" srcOrd="0" destOrd="0" presId="urn:microsoft.com/office/officeart/2005/8/layout/vList3#4"/>
    <dgm:cxn modelId="{BCDF7A4A-02ED-4DDF-ADDC-D596780C5B9E}" type="presParOf" srcId="{6C7F219B-1CC7-4404-9DF6-ADB22179A848}" destId="{B2E3B0D2-0C3B-4BCC-A142-2848E207F950}" srcOrd="0" destOrd="0" presId="urn:microsoft.com/office/officeart/2005/8/layout/vList3#4"/>
    <dgm:cxn modelId="{6A4E9E67-CC45-4516-8E68-BB4C86A1BE41}" type="presParOf" srcId="{B2E3B0D2-0C3B-4BCC-A142-2848E207F950}" destId="{CADF3661-1512-4AE4-A19C-BA4A39AFE1CD}" srcOrd="0" destOrd="0" presId="urn:microsoft.com/office/officeart/2005/8/layout/vList3#4"/>
    <dgm:cxn modelId="{B05D12EE-7A94-4B84-AC53-55A3016A7EAF}" type="presParOf" srcId="{B2E3B0D2-0C3B-4BCC-A142-2848E207F950}" destId="{8924A1E6-2B63-40DC-8C89-DCD63585362F}" srcOrd="1" destOrd="0" presId="urn:microsoft.com/office/officeart/2005/8/layout/vList3#4"/>
    <dgm:cxn modelId="{EEA1347C-15D4-4EE0-9919-44B9951EE315}" type="presParOf" srcId="{6C7F219B-1CC7-4404-9DF6-ADB22179A848}" destId="{FAF5C4EB-47FC-4635-881C-B62D64F461DB}" srcOrd="1" destOrd="0" presId="urn:microsoft.com/office/officeart/2005/8/layout/vList3#4"/>
    <dgm:cxn modelId="{20D1A71B-5F26-46C8-A49F-F8EC6FC743C9}" type="presParOf" srcId="{6C7F219B-1CC7-4404-9DF6-ADB22179A848}" destId="{C3509B6E-B45F-459A-878A-757CB5C21BBC}" srcOrd="2" destOrd="0" presId="urn:microsoft.com/office/officeart/2005/8/layout/vList3#4"/>
    <dgm:cxn modelId="{3C1BC28C-0AB8-4F13-AE90-02E03D0BC2BC}" type="presParOf" srcId="{C3509B6E-B45F-459A-878A-757CB5C21BBC}" destId="{7580BEEC-A6B9-4C71-B8EF-3CE5FA105F57}" srcOrd="0" destOrd="0" presId="urn:microsoft.com/office/officeart/2005/8/layout/vList3#4"/>
    <dgm:cxn modelId="{8609003E-A3B1-431F-8064-C9C3E2BFA92E}" type="presParOf" srcId="{C3509B6E-B45F-459A-878A-757CB5C21BBC}" destId="{7BA9F990-0EC3-4453-AA60-274977B13297}" srcOrd="1" destOrd="0" presId="urn:microsoft.com/office/officeart/2005/8/layout/vList3#4"/>
    <dgm:cxn modelId="{D26AF52B-9004-425F-A265-CD007A4A3602}" type="presParOf" srcId="{6C7F219B-1CC7-4404-9DF6-ADB22179A848}" destId="{6D527C99-3464-4538-A8FD-6A579B790915}" srcOrd="3" destOrd="0" presId="urn:microsoft.com/office/officeart/2005/8/layout/vList3#4"/>
    <dgm:cxn modelId="{69DA2DD2-5B6F-4787-A34A-EF49FAE6095A}" type="presParOf" srcId="{6C7F219B-1CC7-4404-9DF6-ADB22179A848}" destId="{37AFA313-60A1-4C74-B666-F0E3FDB8DA05}" srcOrd="4" destOrd="0" presId="urn:microsoft.com/office/officeart/2005/8/layout/vList3#4"/>
    <dgm:cxn modelId="{91436483-FDA1-4209-A803-AB5C6B2377C3}" type="presParOf" srcId="{37AFA313-60A1-4C74-B666-F0E3FDB8DA05}" destId="{9641D988-F56D-4DC9-8022-0EDAAFB45522}" srcOrd="0" destOrd="0" presId="urn:microsoft.com/office/officeart/2005/8/layout/vList3#4"/>
    <dgm:cxn modelId="{2B4EE795-1E73-46D7-AD2A-478C49ADA2B3}" type="presParOf" srcId="{37AFA313-60A1-4C74-B666-F0E3FDB8DA05}" destId="{8E4257BA-7F50-453F-B87F-4E09F6486216}" srcOrd="1" destOrd="0" presId="urn:microsoft.com/office/officeart/2005/8/layout/vList3#4"/>
    <dgm:cxn modelId="{F65C9AFC-C879-4D1F-B237-793BF61E20BD}" type="presParOf" srcId="{6C7F219B-1CC7-4404-9DF6-ADB22179A848}" destId="{8C6DE6F2-F893-4C0C-AA5D-8E6AEDCDA962}" srcOrd="5" destOrd="0" presId="urn:microsoft.com/office/officeart/2005/8/layout/vList3#4"/>
    <dgm:cxn modelId="{F1A42B2D-1164-4CD7-9CC1-1D65C2A852CA}" type="presParOf" srcId="{6C7F219B-1CC7-4404-9DF6-ADB22179A848}" destId="{3A0FD763-07A4-4A72-B250-D12CDC32F12C}" srcOrd="6" destOrd="0" presId="urn:microsoft.com/office/officeart/2005/8/layout/vList3#4"/>
    <dgm:cxn modelId="{6118DB59-95BD-4266-9D88-C21FE0C10757}" type="presParOf" srcId="{3A0FD763-07A4-4A72-B250-D12CDC32F12C}" destId="{C8260233-332B-4EFE-9308-D573B140EDB7}" srcOrd="0" destOrd="0" presId="urn:microsoft.com/office/officeart/2005/8/layout/vList3#4"/>
    <dgm:cxn modelId="{8241CB2B-E6E2-492E-86B6-284197954B24}" type="presParOf" srcId="{3A0FD763-07A4-4A72-B250-D12CDC32F12C}" destId="{D5336334-B383-4DD0-A3DA-E55ED77891D6}" srcOrd="1" destOrd="0" presId="urn:microsoft.com/office/officeart/2005/8/layout/vList3#4"/>
    <dgm:cxn modelId="{A3D3B520-D9AD-42A5-BF40-4651FE05DBD6}" type="presParOf" srcId="{6C7F219B-1CC7-4404-9DF6-ADB22179A848}" destId="{C85298F0-1B85-431A-ADE0-609091AD53BB}" srcOrd="7" destOrd="0" presId="urn:microsoft.com/office/officeart/2005/8/layout/vList3#4"/>
    <dgm:cxn modelId="{F26D7260-9A0A-4FB0-A38F-649F38E30056}" type="presParOf" srcId="{6C7F219B-1CC7-4404-9DF6-ADB22179A848}" destId="{4AC9FA68-FE7B-40DE-BE6A-4BDB0C435C07}" srcOrd="8" destOrd="0" presId="urn:microsoft.com/office/officeart/2005/8/layout/vList3#4"/>
    <dgm:cxn modelId="{4F43D9CA-1A37-4281-99EE-BE1989B0EB90}" type="presParOf" srcId="{4AC9FA68-FE7B-40DE-BE6A-4BDB0C435C07}" destId="{3079C3DD-B050-44FB-9731-F6E209AA6D78}" srcOrd="0" destOrd="0" presId="urn:microsoft.com/office/officeart/2005/8/layout/vList3#4"/>
    <dgm:cxn modelId="{603D2AB5-2BDB-4BEF-BC2B-CD16806546E4}" type="presParOf" srcId="{4AC9FA68-FE7B-40DE-BE6A-4BDB0C435C07}" destId="{7827A5E3-F875-4989-8948-2C1FD9291DF6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4A1E6-2B63-40DC-8C89-DCD63585362F}">
      <dsp:nvSpPr>
        <dsp:cNvPr id="0" name=""/>
        <dsp:cNvSpPr/>
      </dsp:nvSpPr>
      <dsp:spPr>
        <a:xfrm rot="10800000">
          <a:off x="-1" y="232456"/>
          <a:ext cx="8856987" cy="1228968"/>
        </a:xfrm>
        <a:prstGeom prst="homePlate">
          <a:avLst/>
        </a:prstGeom>
        <a:gradFill rotWithShape="1">
          <a:gsLst>
            <a:gs pos="0">
              <a:schemeClr val="accent5">
                <a:lumMod val="157000"/>
                <a:satMod val="101000"/>
              </a:schemeClr>
            </a:gs>
            <a:gs pos="50000">
              <a:schemeClr val="accent5">
                <a:lumMod val="137000"/>
                <a:satMod val="103000"/>
              </a:schemeClr>
            </a:gs>
            <a:gs pos="100000">
              <a:schemeClr val="accent5">
                <a:lumMod val="115000"/>
                <a:satMod val="109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793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Book Antiqua" pitchFamily="18" charset="0"/>
            </a:rPr>
            <a:t>              </a:t>
          </a: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Развитие частей территории МО «Вознесенское городское поселение"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4194,9/ 4 195,1 –  100,0 % (5,59% от общего объема расходов)</a:t>
          </a:r>
          <a:endParaRPr lang="ru-RU" sz="1800" b="1" kern="12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07241" y="232456"/>
        <a:ext cx="8549745" cy="1228968"/>
      </dsp:txXfrm>
    </dsp:sp>
    <dsp:sp modelId="{CADF3661-1512-4AE4-A19C-BA4A39AFE1CD}">
      <dsp:nvSpPr>
        <dsp:cNvPr id="0" name=""/>
        <dsp:cNvSpPr/>
      </dsp:nvSpPr>
      <dsp:spPr>
        <a:xfrm>
          <a:off x="183118" y="274606"/>
          <a:ext cx="1125702" cy="115109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BA9F990-0EC3-4453-AA60-274977B13297}">
      <dsp:nvSpPr>
        <dsp:cNvPr id="0" name=""/>
        <dsp:cNvSpPr/>
      </dsp:nvSpPr>
      <dsp:spPr>
        <a:xfrm rot="10800000">
          <a:off x="-1" y="1526952"/>
          <a:ext cx="8856987" cy="1283974"/>
        </a:xfrm>
        <a:prstGeom prst="homePlate">
          <a:avLst/>
        </a:prstGeom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793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          "Управление муниципальной собственностью и земельными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ресурсами МО "Вознесенское городское поселение" –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972,6/972,6 –  100,0 % (1,30% от общего объема расходов)</a:t>
          </a:r>
          <a:endParaRPr lang="ru-RU" sz="1800" b="1" kern="12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20992" y="1526952"/>
        <a:ext cx="8535994" cy="1283974"/>
      </dsp:txXfrm>
    </dsp:sp>
    <dsp:sp modelId="{7580BEEC-A6B9-4C71-B8EF-3CE5FA105F57}">
      <dsp:nvSpPr>
        <dsp:cNvPr id="0" name=""/>
        <dsp:cNvSpPr/>
      </dsp:nvSpPr>
      <dsp:spPr>
        <a:xfrm>
          <a:off x="192727" y="1506756"/>
          <a:ext cx="1296159" cy="127565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4257BA-7F50-453F-B87F-4E09F6486216}">
      <dsp:nvSpPr>
        <dsp:cNvPr id="0" name=""/>
        <dsp:cNvSpPr/>
      </dsp:nvSpPr>
      <dsp:spPr>
        <a:xfrm rot="10800000">
          <a:off x="32155" y="2991294"/>
          <a:ext cx="8824828" cy="1115681"/>
        </a:xfrm>
        <a:prstGeom prst="homePlate">
          <a:avLst/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793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«Обеспечение безопасности жизнедеятельности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Вознесенского городского поселения" -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30,0 / 30,0 – 100,0% (0,04% от общего объема расходов)</a:t>
          </a:r>
          <a:endParaRPr lang="ru-RU" sz="1800" b="1" kern="12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11075" y="2991294"/>
        <a:ext cx="8545908" cy="1115681"/>
      </dsp:txXfrm>
    </dsp:sp>
    <dsp:sp modelId="{9641D988-F56D-4DC9-8022-0EDAAFB45522}">
      <dsp:nvSpPr>
        <dsp:cNvPr id="0" name=""/>
        <dsp:cNvSpPr/>
      </dsp:nvSpPr>
      <dsp:spPr>
        <a:xfrm>
          <a:off x="357769" y="2962471"/>
          <a:ext cx="1197355" cy="121091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5336334-B383-4DD0-A3DA-E55ED77891D6}">
      <dsp:nvSpPr>
        <dsp:cNvPr id="0" name=""/>
        <dsp:cNvSpPr/>
      </dsp:nvSpPr>
      <dsp:spPr>
        <a:xfrm rot="10800000">
          <a:off x="-1" y="4350631"/>
          <a:ext cx="8856987" cy="1120548"/>
        </a:xfrm>
        <a:prstGeom prst="homePlate">
          <a:avLst/>
        </a:prstGeom>
        <a:gradFill rotWithShape="0">
          <a:gsLst>
            <a:gs pos="0">
              <a:schemeClr val="dk1">
                <a:tint val="50000"/>
                <a:satMod val="300000"/>
              </a:schemeClr>
            </a:gs>
            <a:gs pos="16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0793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"Развитие сети автомобильных дорог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МО "Вознесенское городское поселение"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2162,5/ 2162,7 –  100,0 % (2,88% от общего объема расходов) </a:t>
          </a:r>
          <a:endParaRPr lang="ru-RU" sz="1800" b="1" kern="12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280136" y="4350631"/>
        <a:ext cx="8576850" cy="1120548"/>
      </dsp:txXfrm>
    </dsp:sp>
    <dsp:sp modelId="{C8260233-332B-4EFE-9308-D573B140EDB7}">
      <dsp:nvSpPr>
        <dsp:cNvPr id="0" name=""/>
        <dsp:cNvSpPr/>
      </dsp:nvSpPr>
      <dsp:spPr>
        <a:xfrm>
          <a:off x="311293" y="4383769"/>
          <a:ext cx="1332890" cy="1088838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4A1E6-2B63-40DC-8C89-DCD63585362F}">
      <dsp:nvSpPr>
        <dsp:cNvPr id="0" name=""/>
        <dsp:cNvSpPr/>
      </dsp:nvSpPr>
      <dsp:spPr>
        <a:xfrm rot="10800000">
          <a:off x="14128" y="84147"/>
          <a:ext cx="8914863" cy="1083868"/>
        </a:xfrm>
        <a:prstGeom prst="homePlate">
          <a:avLst/>
        </a:prstGeom>
        <a:gradFill flip="none" rotWithShape="1">
          <a:gsLst>
            <a:gs pos="0">
              <a:srgbClr val="DDEBCF"/>
            </a:gs>
            <a:gs pos="64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ln w="6350" cap="flat" cmpd="sng" algn="ctr">
          <a:solidFill>
            <a:schemeClr val="accent5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50863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Book Antiqua" pitchFamily="18" charset="0"/>
            </a:rPr>
            <a:t>        </a:t>
          </a: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"Стимулирование экономической активности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в Вознесенском городском поселении»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50,0/ 50,0 –  100,0 % (0,07% от общего объема расходов)</a:t>
          </a:r>
          <a:endParaRPr lang="ru-RU" sz="1800" b="1" kern="1200" dirty="0">
            <a:solidFill>
              <a:srgbClr val="000000"/>
            </a:solidFill>
            <a:latin typeface="+mj-lt"/>
          </a:endParaRPr>
        </a:p>
      </dsp:txBody>
      <dsp:txXfrm rot="10800000">
        <a:off x="285095" y="84147"/>
        <a:ext cx="8643896" cy="1083868"/>
      </dsp:txXfrm>
    </dsp:sp>
    <dsp:sp modelId="{CADF3661-1512-4AE4-A19C-BA4A39AFE1CD}">
      <dsp:nvSpPr>
        <dsp:cNvPr id="0" name=""/>
        <dsp:cNvSpPr/>
      </dsp:nvSpPr>
      <dsp:spPr>
        <a:xfrm>
          <a:off x="345903" y="135535"/>
          <a:ext cx="1060703" cy="107125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BA9F990-0EC3-4453-AA60-274977B13297}">
      <dsp:nvSpPr>
        <dsp:cNvPr id="0" name=""/>
        <dsp:cNvSpPr/>
      </dsp:nvSpPr>
      <dsp:spPr>
        <a:xfrm rot="10800000">
          <a:off x="-1" y="1422039"/>
          <a:ext cx="8928995" cy="1252765"/>
        </a:xfrm>
        <a:prstGeom prst="homePlate">
          <a:avLst/>
        </a:prstGeom>
        <a:gradFill rotWithShape="0">
          <a:gsLst>
            <a:gs pos="0">
              <a:srgbClr val="8488C4"/>
            </a:gs>
            <a:gs pos="56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086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rgbClr val="000000"/>
              </a:solidFill>
              <a:latin typeface="Book Antiqua" pitchFamily="18" charset="0"/>
            </a:rPr>
            <a:t>                  </a:t>
          </a: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"Обеспечение устойчивого функционирования и развития коммунальной и инженерной инфраструктуры и повышение </a:t>
          </a:r>
          <a:r>
            <a:rPr lang="ru-RU" sz="1800" b="1" kern="1200" dirty="0" err="1" smtClean="0">
              <a:solidFill>
                <a:srgbClr val="000000"/>
              </a:solidFill>
              <a:latin typeface="+mj-lt"/>
            </a:rPr>
            <a:t>энергоэффективности</a:t>
          </a: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Вознесенского городского поселения" -</a:t>
          </a:r>
          <a:r>
            <a:rPr lang="ru-RU" sz="1800" kern="1200" dirty="0" smtClean="0"/>
            <a:t/>
          </a:r>
          <a:br>
            <a:rPr lang="ru-RU" sz="1800" kern="1200" dirty="0" smtClean="0"/>
          </a:b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17838,2/ 17943,8–  99,4 % (23,77% от общего объема расходов)</a:t>
          </a:r>
          <a:endParaRPr lang="ru-RU" sz="1800" b="1" kern="1200" dirty="0">
            <a:solidFill>
              <a:srgbClr val="000000"/>
            </a:solidFill>
            <a:latin typeface="+mj-lt"/>
          </a:endParaRPr>
        </a:p>
      </dsp:txBody>
      <dsp:txXfrm rot="10800000">
        <a:off x="313190" y="1422039"/>
        <a:ext cx="8615804" cy="1252765"/>
      </dsp:txXfrm>
    </dsp:sp>
    <dsp:sp modelId="{7580BEEC-A6B9-4C71-B8EF-3CE5FA105F57}">
      <dsp:nvSpPr>
        <dsp:cNvPr id="0" name=""/>
        <dsp:cNvSpPr/>
      </dsp:nvSpPr>
      <dsp:spPr>
        <a:xfrm>
          <a:off x="288030" y="1440158"/>
          <a:ext cx="1045628" cy="111041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4257BA-7F50-453F-B87F-4E09F6486216}">
      <dsp:nvSpPr>
        <dsp:cNvPr id="0" name=""/>
        <dsp:cNvSpPr/>
      </dsp:nvSpPr>
      <dsp:spPr>
        <a:xfrm rot="10800000">
          <a:off x="0" y="5316730"/>
          <a:ext cx="8896575" cy="1170396"/>
        </a:xfrm>
        <a:prstGeom prst="homePlate">
          <a:avLst/>
        </a:prstGeom>
        <a:gradFill rotWithShape="0">
          <a:gsLst>
            <a:gs pos="0">
              <a:srgbClr val="FC9FCB"/>
            </a:gs>
            <a:gs pos="13000">
              <a:srgbClr val="F8B049"/>
            </a:gs>
            <a:gs pos="30000">
              <a:srgbClr val="F8B049"/>
            </a:gs>
            <a:gs pos="63000">
              <a:srgbClr val="FEE7F2"/>
            </a:gs>
            <a:gs pos="79000">
              <a:srgbClr val="F952A0"/>
            </a:gs>
            <a:gs pos="85000">
              <a:srgbClr val="C50849"/>
            </a:gs>
            <a:gs pos="91000">
              <a:srgbClr val="B43E85"/>
            </a:gs>
            <a:gs pos="100000">
              <a:srgbClr val="F8B049"/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0863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	"Развитие физической культуры 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               спорта в Вознесенском городском поселении" -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                       3750,00 / 3750,0 –100,0% (5,00% от общего объема расходов)  </a:t>
          </a:r>
          <a:endParaRPr lang="ru-RU" sz="1800" b="1" kern="1200" dirty="0">
            <a:solidFill>
              <a:srgbClr val="000000"/>
            </a:solidFill>
            <a:latin typeface="+mj-lt"/>
          </a:endParaRPr>
        </a:p>
      </dsp:txBody>
      <dsp:txXfrm rot="10800000">
        <a:off x="292599" y="5316730"/>
        <a:ext cx="8603976" cy="1170396"/>
      </dsp:txXfrm>
    </dsp:sp>
    <dsp:sp modelId="{9641D988-F56D-4DC9-8022-0EDAAFB45522}">
      <dsp:nvSpPr>
        <dsp:cNvPr id="0" name=""/>
        <dsp:cNvSpPr/>
      </dsp:nvSpPr>
      <dsp:spPr>
        <a:xfrm>
          <a:off x="354177" y="5324995"/>
          <a:ext cx="1172393" cy="115214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5336334-B383-4DD0-A3DA-E55ED77891D6}">
      <dsp:nvSpPr>
        <dsp:cNvPr id="0" name=""/>
        <dsp:cNvSpPr/>
      </dsp:nvSpPr>
      <dsp:spPr>
        <a:xfrm rot="10800000">
          <a:off x="-1" y="4032816"/>
          <a:ext cx="8928995" cy="1045127"/>
        </a:xfrm>
        <a:prstGeom prst="homePlate">
          <a:avLst/>
        </a:prstGeom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w="63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0863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Book Antiqua" pitchFamily="18" charset="0"/>
            </a:rPr>
            <a:t>             «</a:t>
          </a: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Развитие сферы культуры в Вознесенском городском поселении</a:t>
          </a:r>
          <a:r>
            <a:rPr lang="ru-RU" sz="1800" b="1" kern="1200" dirty="0" smtClean="0">
              <a:solidFill>
                <a:srgbClr val="000000"/>
              </a:solidFill>
              <a:latin typeface="Book Antiqua" pitchFamily="18" charset="0"/>
            </a:rPr>
            <a:t>" -</a:t>
          </a: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            10971,4/ 10971,4 –  100,0 % (14,62% от общего объема расходов) </a:t>
          </a:r>
          <a:endParaRPr lang="ru-RU" sz="1800" b="1" kern="1200" dirty="0">
            <a:solidFill>
              <a:srgbClr val="000000"/>
            </a:solidFill>
            <a:latin typeface="+mj-lt"/>
          </a:endParaRPr>
        </a:p>
      </dsp:txBody>
      <dsp:txXfrm rot="10800000">
        <a:off x="261281" y="4032816"/>
        <a:ext cx="8667713" cy="1045127"/>
      </dsp:txXfrm>
    </dsp:sp>
    <dsp:sp modelId="{C8260233-332B-4EFE-9308-D573B140EDB7}">
      <dsp:nvSpPr>
        <dsp:cNvPr id="0" name=""/>
        <dsp:cNvSpPr/>
      </dsp:nvSpPr>
      <dsp:spPr>
        <a:xfrm>
          <a:off x="285476" y="4079120"/>
          <a:ext cx="1089261" cy="96139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827A5E3-F875-4989-8948-2C1FD9291DF6}">
      <dsp:nvSpPr>
        <dsp:cNvPr id="0" name=""/>
        <dsp:cNvSpPr/>
      </dsp:nvSpPr>
      <dsp:spPr>
        <a:xfrm rot="10800000">
          <a:off x="0" y="2683993"/>
          <a:ext cx="8890993" cy="1253829"/>
        </a:xfrm>
        <a:prstGeom prst="homePlate">
          <a:avLst/>
        </a:prstGeom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6200000" scaled="0"/>
        </a:gradFill>
        <a:ln w="63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0863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                  Благоустройство МО "Вознесенское городское поселение" –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0000"/>
              </a:solidFill>
              <a:latin typeface="+mj-lt"/>
            </a:rPr>
            <a:t>            20157,8/ 20912,7–  96,4 % (26,86% от общего объема расходов) </a:t>
          </a:r>
          <a:endParaRPr lang="ru-RU" sz="1800" b="1" kern="1200" dirty="0">
            <a:solidFill>
              <a:srgbClr val="000000"/>
            </a:solidFill>
            <a:latin typeface="+mj-lt"/>
          </a:endParaRPr>
        </a:p>
      </dsp:txBody>
      <dsp:txXfrm rot="10800000">
        <a:off x="313457" y="2683993"/>
        <a:ext cx="8577536" cy="1253829"/>
      </dsp:txXfrm>
    </dsp:sp>
    <dsp:sp modelId="{3079C3DD-B050-44FB-9731-F6E209AA6D78}">
      <dsp:nvSpPr>
        <dsp:cNvPr id="0" name=""/>
        <dsp:cNvSpPr/>
      </dsp:nvSpPr>
      <dsp:spPr>
        <a:xfrm>
          <a:off x="320832" y="2683996"/>
          <a:ext cx="1022895" cy="1230305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0.36191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5669771" cy="151803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0.28983</cdr:x>
      <cdr:y>0.3577</cdr:y>
    </cdr:from>
    <cdr:to>
      <cdr:x>1</cdr:x>
      <cdr:y>0.60769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35219" y="1500383"/>
          <a:ext cx="4251846" cy="10485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5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ПРОЦЕССА</a:t>
          </a:r>
          <a:endParaRPr lang="ru-RU" sz="5400" b="1" i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0.04422</cdr:x>
      <cdr:y>0.0209</cdr:y>
    </cdr:from>
    <cdr:to>
      <cdr:x>0.98285</cdr:x>
      <cdr:y>0.14991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2024" y="116681"/>
          <a:ext cx="10657239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3500" b="1" i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Доходы бюджета за 2023 год – 74462,1 </a:t>
          </a:r>
          <a:r>
            <a:rPr lang="ru-RU" sz="3500" b="1" i="1" dirty="0" err="1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тыс.рублей</a:t>
          </a:r>
          <a:r>
            <a:rPr lang="ru-RU" sz="3500" b="1" i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3500" b="1" i="1" dirty="0">
            <a:solidFill>
              <a:schemeClr val="accent4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0.5893</cdr:x>
      <cdr:y>0.10222</cdr:y>
    </cdr:from>
    <cdr:to>
      <cdr:x>0.99758</cdr:x>
      <cdr:y>0.52317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944694" y="628811"/>
          <a:ext cx="4811425" cy="2589503"/>
        </a:xfrm>
        <a:prstGeom xmlns:a="http://schemas.openxmlformats.org/drawingml/2006/main" prst="rect">
          <a:avLst/>
        </a:prstGeom>
        <a:effectLst xmlns:a="http://schemas.openxmlformats.org/drawingml/2006/main">
          <a:glow rad="609600">
            <a:schemeClr val="accent3">
              <a:lumMod val="20000"/>
              <a:lumOff val="80000"/>
              <a:alpha val="85000"/>
            </a:schemeClr>
          </a:glow>
          <a:softEdge rad="203200"/>
        </a:effectLst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0.36289</cdr:x>
      <cdr:y>0.58682</cdr:y>
    </cdr:from>
    <cdr:to>
      <cdr:x>0.45999</cdr:x>
      <cdr:y>0.65731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9973933">
          <a:off x="4451713" y="4034999"/>
          <a:ext cx="1191156" cy="48463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0.58297</cdr:x>
      <cdr:y>0.43858</cdr:y>
    </cdr:from>
    <cdr:to>
      <cdr:x>0.68568</cdr:x>
      <cdr:y>0.51188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19545386">
          <a:off x="7151386" y="3015660"/>
          <a:ext cx="1260071" cy="50405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0.35761</cdr:x>
      <cdr:y>0.52295</cdr:y>
    </cdr:from>
    <cdr:to>
      <cdr:x>0.46378</cdr:x>
      <cdr:y>0.58415</cdr:y>
    </cdr:to>
    <cdr:sp macro="" textlink="">
      <cdr:nvSpPr>
        <cdr:cNvPr id="4" name="TextBox 3"/>
        <cdr:cNvSpPr txBox="1"/>
      </cdr:nvSpPr>
      <cdr:spPr>
        <a:xfrm xmlns:a="http://schemas.openxmlformats.org/drawingml/2006/main" rot="19989919">
          <a:off x="4386935" y="3595784"/>
          <a:ext cx="1302405" cy="4208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</a:rPr>
            <a:t>+</a:t>
          </a:r>
          <a:r>
            <a:rPr lang="ru-RU" sz="2400" b="1" dirty="0" smtClean="0">
              <a:solidFill>
                <a:srgbClr val="FF0000"/>
              </a:solidFill>
            </a:rPr>
            <a:t>1935,4</a:t>
          </a:r>
          <a:endParaRPr lang="ru-RU" sz="24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0.57141</cdr:x>
      <cdr:y>0.37021</cdr:y>
    </cdr:from>
    <cdr:to>
      <cdr:x>0.67706</cdr:x>
      <cdr:y>0.45399</cdr:y>
    </cdr:to>
    <cdr:sp macro="" textlink="">
      <cdr:nvSpPr>
        <cdr:cNvPr id="5" name="TextBox 4"/>
        <cdr:cNvSpPr txBox="1"/>
      </cdr:nvSpPr>
      <cdr:spPr>
        <a:xfrm xmlns:a="http://schemas.openxmlformats.org/drawingml/2006/main" rot="19717889">
          <a:off x="7009574" y="2545589"/>
          <a:ext cx="129614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rgbClr val="FF0000"/>
              </a:solidFill>
            </a:rPr>
            <a:t>+7681,4</a:t>
          </a:r>
          <a:endParaRPr lang="ru-RU" sz="24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0.00926</cdr:x>
      <cdr:y>0.21933</cdr:y>
    </cdr:from>
    <cdr:to>
      <cdr:x>0.32376</cdr:x>
      <cdr:y>0.506</cdr:y>
    </cdr:to>
    <cdr:pic>
      <cdr:nvPicPr>
        <cdr:cNvPr id="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13606" y="1508132"/>
          <a:ext cx="3858022" cy="1971098"/>
        </a:xfrm>
        <a:prstGeom xmlns:a="http://schemas.openxmlformats.org/drawingml/2006/main" prst="rect">
          <a:avLst/>
        </a:prstGeom>
        <a:effectLst xmlns:a="http://schemas.openxmlformats.org/drawingml/2006/main">
          <a:softEdge rad="127000"/>
        </a:effectLst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0.6831</cdr:x>
      <cdr:y>0.87265</cdr:y>
    </cdr:from>
    <cdr:to>
      <cdr:x>0.98592</cdr:x>
      <cdr:y>0.92745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984776" y="5733257"/>
          <a:ext cx="30963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i="1" dirty="0" smtClean="0">
              <a:latin typeface="Arial Black" panose="020B0A04020102020204" pitchFamily="34" charset="0"/>
            </a:rPr>
            <a:t>5,0% Физическая культура и спорт</a:t>
          </a:r>
          <a:endParaRPr lang="ru-RU" sz="1100" i="1" dirty="0">
            <a:latin typeface="Arial Black" panose="020B0A0402010202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0.31741</cdr:x>
      <cdr:y>0.81869</cdr:y>
    </cdr:from>
    <cdr:to>
      <cdr:x>0.64281</cdr:x>
      <cdr:y>0.95659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18857" y="4222118"/>
          <a:ext cx="1864614" cy="7112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3600" b="1" i="1" dirty="0" smtClean="0">
              <a:solidFill>
                <a:srgbClr val="C60A29"/>
              </a:solidFill>
            </a:rPr>
            <a:t>2022 год</a:t>
          </a:r>
          <a:endParaRPr lang="ru-RU" sz="3600" b="1" i="1" dirty="0">
            <a:solidFill>
              <a:srgbClr val="C60A29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30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36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941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03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226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409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871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251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82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91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712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10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68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0522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322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441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57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687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375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43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333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0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498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"/>
              <a:t>Может потребоваться несколько слайдов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5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707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6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1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94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sz="1200" b="0" i="1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FB667E1-E601-4AAF-B95C-B25720D70A6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7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Восход солнца над зелеными холмами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ltGray">
          <a:xfrm>
            <a:off x="-2" y="4754880"/>
            <a:ext cx="12192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rtlCol="0" anchor="b">
            <a:normAutofit/>
          </a:bodyPr>
          <a:lstStyle>
            <a:lvl1pPr algn="ctr" rtl="0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 rtl="0">
              <a:buNone/>
              <a:defRPr sz="2800"/>
            </a:lvl2pPr>
            <a:lvl3pPr marL="914400" indent="0" algn="ctr" rtl="0">
              <a:buNone/>
              <a:defRPr sz="2400"/>
            </a:lvl3pPr>
            <a:lvl4pPr marL="1371600" indent="0" algn="ctr" rtl="0">
              <a:buNone/>
              <a:defRPr sz="2000"/>
            </a:lvl4pPr>
            <a:lvl5pPr marL="1828800" indent="0" algn="ctr" rtl="0">
              <a:buNone/>
              <a:defRPr sz="2000"/>
            </a:lvl5pPr>
            <a:lvl6pPr marL="2286000" indent="0" algn="ctr" rtl="0">
              <a:buNone/>
              <a:defRPr sz="2000"/>
            </a:lvl6pPr>
            <a:lvl7pPr marL="2743200" indent="0" algn="ctr" rtl="0">
              <a:buNone/>
              <a:defRPr sz="2000"/>
            </a:lvl7pPr>
            <a:lvl8pPr marL="3200400" indent="0" algn="ctr" rtl="0">
              <a:buNone/>
              <a:defRPr sz="2000"/>
            </a:lvl8pPr>
            <a:lvl9pPr marL="3657600" indent="0" algn="ctr" rtl="0">
              <a:buNone/>
              <a:defRPr sz="20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Альтернативный 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rtlCol="0" anchor="b">
            <a:normAutofit/>
          </a:bodyPr>
          <a:lstStyle>
            <a:lvl1pPr algn="l" rtl="0">
              <a:defRPr sz="34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2892" y="685800"/>
            <a:ext cx="6370320" cy="5486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731520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3214" y="2362200"/>
            <a:ext cx="3200400" cy="1993392"/>
          </a:xfrm>
        </p:spPr>
        <p:txBody>
          <a:bodyPr rtlCol="0" anchor="b">
            <a:normAutofit/>
          </a:bodyPr>
          <a:lstStyle>
            <a:lvl1pPr algn="l" rtl="0">
              <a:defRPr sz="34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0" y="0"/>
            <a:ext cx="7315200" cy="6858000"/>
          </a:xfrm>
          <a:solidFill>
            <a:schemeClr val="bg2">
              <a:lumMod val="90000"/>
            </a:schemeClr>
          </a:solidFill>
        </p:spPr>
        <p:txBody>
          <a:bodyPr rtlCol="0"/>
          <a:lstStyle>
            <a:lvl1pPr marL="0" indent="0" algn="ctr" rtl="0">
              <a:buNone/>
              <a:defRPr sz="3200">
                <a:solidFill>
                  <a:schemeClr val="tx2"/>
                </a:solidFill>
              </a:defRPr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4" y="4355592"/>
            <a:ext cx="3200400" cy="1644614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 algn="l" rtl="0">
              <a:defRPr/>
            </a:lvl6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rtlCol="0" anchor="b">
            <a:normAutofit/>
          </a:bodyPr>
          <a:lstStyle>
            <a:lvl1pPr algn="ctr" rtl="0">
              <a:defRPr sz="5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rtlCol="0" anchor="t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Альтернативный 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rtlCol="0" anchor="b">
            <a:normAutofit/>
          </a:bodyPr>
          <a:lstStyle>
            <a:lvl1pPr algn="ctr" rtl="0">
              <a:defRPr sz="5200" b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rtlCol="0" anchor="t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6344"/>
            <a:ext cx="9509760" cy="123444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 cap="none" baseline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 rtlCol="0">
            <a:normAutofit/>
          </a:bodyPr>
          <a:lstStyle>
            <a:lvl1pPr algn="l" rtl="0">
              <a:defRPr sz="1800"/>
            </a:lvl1pPr>
            <a:lvl2pPr algn="l" rtl="0">
              <a:defRPr sz="1600"/>
            </a:lvl2pPr>
            <a:lvl3pPr algn="l" rtl="0">
              <a:defRPr sz="1400"/>
            </a:lvl3pPr>
            <a:lvl4pPr algn="l" rtl="0">
              <a:defRPr sz="1200"/>
            </a:lvl4pPr>
            <a:lvl5pPr algn="l" rtl="0">
              <a:defRPr sz="1200"/>
            </a:lvl5pPr>
            <a:lvl6pPr algn="l" rtl="0">
              <a:defRPr sz="1200"/>
            </a:lvl6pPr>
            <a:lvl7pPr algn="l" rtl="0">
              <a:defRPr sz="1200"/>
            </a:lvl7pPr>
            <a:lvl8pPr algn="l" rtl="0">
              <a:defRPr sz="1200"/>
            </a:lvl8pPr>
            <a:lvl9pPr algn="l" rtl="0"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 cap="none" baseline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 rtlCol="0">
            <a:normAutofit/>
          </a:bodyPr>
          <a:lstStyle>
            <a:lvl1pPr algn="l" rtl="0">
              <a:defRPr sz="1800"/>
            </a:lvl1pPr>
            <a:lvl2pPr algn="l" rtl="0">
              <a:defRPr sz="1600"/>
            </a:lvl2pPr>
            <a:lvl3pPr algn="l" rtl="0">
              <a:defRPr sz="1400"/>
            </a:lvl3pPr>
            <a:lvl4pPr algn="l" rtl="0">
              <a:defRPr sz="1200"/>
            </a:lvl4pPr>
            <a:lvl5pPr algn="l" rtl="0">
              <a:defRPr sz="1200"/>
            </a:lvl5pPr>
            <a:lvl6pPr algn="l" rtl="0">
              <a:defRPr sz="1200"/>
            </a:lvl6pPr>
            <a:lvl7pPr algn="l" rtl="0">
              <a:defRPr sz="1200"/>
            </a:lvl7pPr>
            <a:lvl8pPr algn="l" rtl="0">
              <a:defRPr sz="1200"/>
            </a:lvl8pPr>
            <a:lvl9pPr algn="l" rtl="0"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rtlCol="0" anchor="b">
            <a:normAutofit/>
          </a:bodyPr>
          <a:lstStyle>
            <a:lvl1pPr algn="l" rtl="0">
              <a:defRPr sz="34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08.09.2016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t>Стиль образца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  <a:p>
            <a:pPr lvl="5" rtl="0"/>
            <a:r>
              <a:t>Шестой</a:t>
            </a:r>
          </a:p>
          <a:p>
            <a:pPr lvl="6" rtl="0"/>
            <a:r>
              <a:t>Седьмой</a:t>
            </a:r>
          </a:p>
          <a:p>
            <a:pPr lvl="7" rtl="0"/>
            <a:r>
              <a:t>Восьмой</a:t>
            </a:r>
          </a:p>
          <a:p>
            <a:pPr lvl="8" rtl="0"/>
            <a:r>
              <a:t>Девятый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 cap="all" baseline="0">
                <a:solidFill>
                  <a:schemeClr val="bg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bg2"/>
                </a:solidFill>
              </a:defRPr>
            </a:lvl1pPr>
          </a:lstStyle>
          <a:p>
            <a:pPr rtl="0"/>
            <a:r>
              <a:rPr lang="en-US"/>
              <a:t>08.09.2016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bg2"/>
                </a:solidFill>
              </a:defRPr>
            </a:lvl1pPr>
          </a:lstStyle>
          <a:p>
            <a:pPr rtl="0"/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80000"/>
        <a:buFont typeface="Wingdings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chart" Target="../charts/chart5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chart" Target="../charts/char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chart" Target="../charts/chart8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9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6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6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6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6.png"/><Relationship Id="rId9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jp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4365104"/>
            <a:ext cx="9144002" cy="1143000"/>
          </a:xfrm>
        </p:spPr>
        <p:txBody>
          <a:bodyPr rtlCol="0"/>
          <a:lstStyle/>
          <a:p>
            <a:pPr rtl="0"/>
            <a:r>
              <a:rPr lang="ru" dirty="0" smtClean="0"/>
              <a:t>Бюджет для граждан</a:t>
            </a:r>
            <a:endParaRPr lang="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9336" y="5508104"/>
            <a:ext cx="11809312" cy="762000"/>
          </a:xfrm>
        </p:spPr>
        <p:txBody>
          <a:bodyPr rtlCol="0">
            <a:noAutofit/>
          </a:bodyPr>
          <a:lstStyle/>
          <a:p>
            <a:pPr rtl="0"/>
            <a:r>
              <a:rPr lang="ru-RU" sz="2800" dirty="0" smtClean="0"/>
              <a:t>Отчет об исполнении </a:t>
            </a:r>
            <a:r>
              <a:rPr lang="ru" sz="2800" dirty="0" smtClean="0"/>
              <a:t>бюджета муниципального образования «Вознесенское городское поселение Подпорожского муниципального района Ленинградской области» за 2023 год</a:t>
            </a:r>
            <a:endParaRPr lang="ru" sz="2800" dirty="0"/>
          </a:p>
        </p:txBody>
      </p:sp>
      <p:pic>
        <p:nvPicPr>
          <p:cNvPr id="7" name="24b0d8ed4ae4cb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79772" y="20889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7"/>
            <a:ext cx="6548832" cy="47697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2" y="-19926"/>
            <a:ext cx="6223620" cy="476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81493056"/>
              </p:ext>
            </p:extLst>
          </p:nvPr>
        </p:nvGraphicFramePr>
        <p:xfrm>
          <a:off x="2495600" y="706388"/>
          <a:ext cx="9696400" cy="5818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06750" y="522546"/>
            <a:ext cx="64807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C60A29"/>
                </a:solidFill>
              </a:rPr>
              <a:t>Доходы бюджета </a:t>
            </a:r>
            <a:endParaRPr lang="ru-RU" sz="36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C60A29"/>
                </a:solidFill>
              </a:rPr>
              <a:t>МО «Вознесенское ГП»  </a:t>
            </a:r>
            <a:r>
              <a:rPr lang="ru-RU" sz="3600" b="1" i="1" dirty="0">
                <a:solidFill>
                  <a:srgbClr val="C60A29"/>
                </a:solidFill>
              </a:rPr>
              <a:t/>
            </a:r>
            <a:br>
              <a:rPr lang="ru-RU" sz="3600" b="1" i="1" dirty="0">
                <a:solidFill>
                  <a:srgbClr val="C60A29"/>
                </a:solidFill>
              </a:rPr>
            </a:br>
            <a:r>
              <a:rPr lang="ru-RU" sz="3600" b="1" i="1" dirty="0">
                <a:solidFill>
                  <a:srgbClr val="C60A29"/>
                </a:solidFill>
              </a:rPr>
              <a:t>(тыс. руб.)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11" b="89634" l="3943" r="90143">
                        <a14:foregroundMark x1="33871" y1="41463" x2="33871" y2="41463"/>
                        <a14:foregroundMark x1="9319" y1="9146" x2="6989" y2="77236"/>
                        <a14:foregroundMark x1="7706" y1="76626" x2="7348" y2="81504"/>
                        <a14:foregroundMark x1="7706" y1="80081" x2="7706" y2="82724"/>
                        <a14:foregroundMark x1="6810" y1="81911" x2="8065" y2="87398"/>
                        <a14:foregroundMark x1="8065" y1="85569" x2="89247" y2="85772"/>
                        <a14:foregroundMark x1="88710" y1="9756" x2="88351" y2="82927"/>
                        <a14:foregroundMark x1="8961" y1="9553" x2="90143" y2="8333"/>
                        <a14:foregroundMark x1="9319" y1="10569" x2="6093" y2="11585"/>
                        <a14:foregroundMark x1="5376" y1="11179" x2="4839" y2="827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0" y="3140968"/>
            <a:ext cx="3401863" cy="2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3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20786612"/>
              </p:ext>
            </p:extLst>
          </p:nvPr>
        </p:nvGraphicFramePr>
        <p:xfrm>
          <a:off x="-312712" y="783965"/>
          <a:ext cx="11784632" cy="6151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11624" y="68761"/>
            <a:ext cx="64807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60A29"/>
                </a:solidFill>
              </a:rPr>
              <a:t>Основные налоговые доходы</a:t>
            </a:r>
            <a:r>
              <a:rPr lang="ru-RU" sz="3600" b="1" i="1" dirty="0">
                <a:solidFill>
                  <a:srgbClr val="C60A29"/>
                </a:solidFill>
              </a:rPr>
              <a:t/>
            </a:r>
            <a:br>
              <a:rPr lang="ru-RU" sz="3600" b="1" i="1" dirty="0">
                <a:solidFill>
                  <a:srgbClr val="C60A29"/>
                </a:solidFill>
              </a:rPr>
            </a:br>
            <a:r>
              <a:rPr lang="ru-RU" sz="3600" b="1" i="1" dirty="0">
                <a:solidFill>
                  <a:srgbClr val="C60A29"/>
                </a:solidFill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212455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474301872"/>
              </p:ext>
            </p:extLst>
          </p:nvPr>
        </p:nvGraphicFramePr>
        <p:xfrm>
          <a:off x="-312712" y="362924"/>
          <a:ext cx="11784632" cy="6151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11624" y="68761"/>
            <a:ext cx="64807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60A29"/>
                </a:solidFill>
              </a:rPr>
              <a:t>Неналоговые доходы</a:t>
            </a:r>
            <a:r>
              <a:rPr lang="ru-RU" sz="3600" b="1" i="1" dirty="0">
                <a:solidFill>
                  <a:srgbClr val="C60A29"/>
                </a:solidFill>
              </a:rPr>
              <a:t/>
            </a:r>
            <a:br>
              <a:rPr lang="ru-RU" sz="3600" b="1" i="1" dirty="0">
                <a:solidFill>
                  <a:srgbClr val="C60A29"/>
                </a:solidFill>
              </a:rPr>
            </a:br>
            <a:r>
              <a:rPr lang="ru-RU" sz="3600" b="1" i="1" dirty="0">
                <a:solidFill>
                  <a:srgbClr val="C60A29"/>
                </a:solidFill>
              </a:rPr>
              <a:t>(тыс. руб.)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4232" y="980728"/>
            <a:ext cx="3888432" cy="2592288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48480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271916416"/>
              </p:ext>
            </p:extLst>
          </p:nvPr>
        </p:nvGraphicFramePr>
        <p:xfrm>
          <a:off x="-312712" y="362924"/>
          <a:ext cx="11784632" cy="6151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79576" y="68761"/>
            <a:ext cx="6912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60A29"/>
                </a:solidFill>
              </a:rPr>
              <a:t>Межбюджетные трансферты</a:t>
            </a:r>
            <a:r>
              <a:rPr lang="ru-RU" sz="3600" b="1" i="1" dirty="0">
                <a:solidFill>
                  <a:srgbClr val="C60A29"/>
                </a:solidFill>
              </a:rPr>
              <a:t/>
            </a:r>
            <a:br>
              <a:rPr lang="ru-RU" sz="3600" b="1" i="1" dirty="0">
                <a:solidFill>
                  <a:srgbClr val="C60A29"/>
                </a:solidFill>
              </a:rPr>
            </a:br>
            <a:r>
              <a:rPr lang="ru-RU" sz="3600" b="1" i="1" dirty="0">
                <a:solidFill>
                  <a:srgbClr val="C60A29"/>
                </a:solidFill>
              </a:rPr>
              <a:t>(тыс. руб.)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3612" y="1052736"/>
            <a:ext cx="2862091" cy="3016957"/>
          </a:xfrm>
          <a:prstGeom prst="rect">
            <a:avLst/>
          </a:prstGeom>
          <a:effectLst>
            <a:softEdge rad="254000"/>
          </a:effectLst>
        </p:spPr>
      </p:pic>
    </p:spTree>
    <p:extLst>
      <p:ext uri="{BB962C8B-B14F-4D97-AF65-F5344CB8AC3E}">
        <p14:creationId xmlns:p14="http://schemas.microsoft.com/office/powerpoint/2010/main" val="23248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628651294"/>
              </p:ext>
            </p:extLst>
          </p:nvPr>
        </p:nvGraphicFramePr>
        <p:xfrm>
          <a:off x="5730" y="908720"/>
          <a:ext cx="12186270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631504" y="68761"/>
            <a:ext cx="10560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60A29"/>
                </a:solidFill>
              </a:rPr>
              <a:t>Удельный вес </a:t>
            </a:r>
            <a:r>
              <a:rPr lang="ru-RU" sz="3200" b="1" i="1" dirty="0" smtClean="0">
                <a:solidFill>
                  <a:srgbClr val="C60A29"/>
                </a:solidFill>
              </a:rPr>
              <a:t>доходов </a:t>
            </a:r>
            <a:r>
              <a:rPr lang="ru-RU" sz="3200" b="1" i="1" dirty="0" smtClean="0">
                <a:solidFill>
                  <a:srgbClr val="C60A29"/>
                </a:solidFill>
              </a:rPr>
              <a:t>поселения по источникам финансирования</a:t>
            </a:r>
            <a:r>
              <a:rPr lang="ru-RU" sz="3200" b="1" i="1" dirty="0">
                <a:solidFill>
                  <a:srgbClr val="C60A29"/>
                </a:solidFill>
              </a:rPr>
              <a:t/>
            </a:r>
            <a:br>
              <a:rPr lang="ru-RU" sz="3200" b="1" i="1" dirty="0">
                <a:solidFill>
                  <a:srgbClr val="C60A29"/>
                </a:solidFill>
              </a:rPr>
            </a:br>
            <a:r>
              <a:rPr lang="ru-RU" sz="3200" b="1" i="1" dirty="0" smtClean="0">
                <a:solidFill>
                  <a:srgbClr val="C60A29"/>
                </a:solidFill>
              </a:rPr>
              <a:t>(%)</a:t>
            </a:r>
            <a:endParaRPr lang="ru-RU" sz="3200" b="1" i="1" dirty="0">
              <a:solidFill>
                <a:srgbClr val="C60A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0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60774941"/>
              </p:ext>
            </p:extLst>
          </p:nvPr>
        </p:nvGraphicFramePr>
        <p:xfrm>
          <a:off x="5730" y="-18001"/>
          <a:ext cx="12267258" cy="6876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79576" y="68761"/>
            <a:ext cx="69127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60A29"/>
                </a:solidFill>
              </a:rPr>
              <a:t>Расходы бюджета</a:t>
            </a:r>
            <a:r>
              <a:rPr lang="ru-RU" sz="3600" b="1" i="1" dirty="0">
                <a:solidFill>
                  <a:srgbClr val="C60A29"/>
                </a:solidFill>
              </a:rPr>
              <a:t/>
            </a:r>
            <a:br>
              <a:rPr lang="ru-RU" sz="3600" b="1" i="1" dirty="0">
                <a:solidFill>
                  <a:srgbClr val="C60A29"/>
                </a:solidFill>
              </a:rPr>
            </a:br>
            <a:r>
              <a:rPr lang="ru-RU" sz="3600" b="1" i="1" dirty="0">
                <a:solidFill>
                  <a:srgbClr val="C60A29"/>
                </a:solidFill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94576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301" y="-2773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0093366"/>
              </p:ext>
            </p:extLst>
          </p:nvPr>
        </p:nvGraphicFramePr>
        <p:xfrm>
          <a:off x="695400" y="0"/>
          <a:ext cx="11496600" cy="6713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6743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14812805"/>
              </p:ext>
            </p:extLst>
          </p:nvPr>
        </p:nvGraphicFramePr>
        <p:xfrm>
          <a:off x="-35743" y="1439130"/>
          <a:ext cx="5730230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631504" y="68761"/>
            <a:ext cx="10560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60A29"/>
                </a:solidFill>
              </a:rPr>
              <a:t>Расходная часть бюджета в разрезе программных и непрограммных направлений (тыс</a:t>
            </a:r>
            <a:r>
              <a:rPr lang="ru-RU" sz="3200" b="1" i="1" dirty="0">
                <a:solidFill>
                  <a:srgbClr val="C60A29"/>
                </a:solidFill>
              </a:rPr>
              <a:t>. руб.)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2636565"/>
              </p:ext>
            </p:extLst>
          </p:nvPr>
        </p:nvGraphicFramePr>
        <p:xfrm>
          <a:off x="6312024" y="1447390"/>
          <a:ext cx="5730230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8400256" y="5589240"/>
            <a:ext cx="1864614" cy="71121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i="1" dirty="0" smtClean="0">
                <a:solidFill>
                  <a:srgbClr val="C60A29"/>
                </a:solidFill>
              </a:rPr>
              <a:t>2023 год</a:t>
            </a:r>
            <a:endParaRPr lang="ru-RU" sz="3600" b="1" i="1" dirty="0">
              <a:solidFill>
                <a:srgbClr val="C60A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3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6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31504" y="68761"/>
            <a:ext cx="10560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C60A29"/>
                </a:solidFill>
              </a:rPr>
              <a:t>Эффективность реализации муниципальных программ в </a:t>
            </a:r>
            <a:r>
              <a:rPr lang="ru-RU" sz="3200" b="1" i="1" dirty="0" smtClean="0">
                <a:solidFill>
                  <a:srgbClr val="C60A29"/>
                </a:solidFill>
              </a:rPr>
              <a:t>2023 </a:t>
            </a:r>
            <a:r>
              <a:rPr lang="ru-RU" sz="3200" b="1" i="1" dirty="0">
                <a:solidFill>
                  <a:srgbClr val="C60A29"/>
                </a:solidFill>
              </a:rPr>
              <a:t>году </a:t>
            </a:r>
            <a:r>
              <a:rPr lang="ru-RU" sz="3200" b="1" i="1" dirty="0" smtClean="0">
                <a:solidFill>
                  <a:srgbClr val="C60A29"/>
                </a:solidFill>
              </a:rPr>
              <a:t>план/факт </a:t>
            </a:r>
            <a:r>
              <a:rPr lang="ru-RU" sz="3200" b="1" i="1" dirty="0">
                <a:solidFill>
                  <a:srgbClr val="C60A29"/>
                </a:solidFill>
              </a:rPr>
              <a:t>(тыс. руб.-%)</a:t>
            </a: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355912"/>
              </p:ext>
            </p:extLst>
          </p:nvPr>
        </p:nvGraphicFramePr>
        <p:xfrm>
          <a:off x="1919536" y="1052736"/>
          <a:ext cx="885698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0675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988731"/>
              </p:ext>
            </p:extLst>
          </p:nvPr>
        </p:nvGraphicFramePr>
        <p:xfrm>
          <a:off x="1991544" y="195166"/>
          <a:ext cx="8928992" cy="6487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5510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" y="0"/>
            <a:ext cx="1218627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30" y="1576172"/>
            <a:ext cx="3714006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Муниципальное образование «Вознесенское городское </a:t>
            </a:r>
            <a:r>
              <a:rPr lang="ru-RU" sz="1050" i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поселение» </a:t>
            </a:r>
            <a:r>
              <a:rPr lang="ru-RU" sz="1050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входит в состав Подпорожского муниципального района Ленинградской области. </a:t>
            </a:r>
          </a:p>
          <a:p>
            <a:pPr algn="ctr"/>
            <a:r>
              <a:rPr lang="ru-RU" sz="1050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Вознесенье — посёлок городского типа в Подпорожском районе Ленинградской области, с 1 января 2006 года является </a:t>
            </a:r>
            <a:r>
              <a:rPr lang="ru-RU" sz="1050" i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административным </a:t>
            </a:r>
            <a:r>
              <a:rPr lang="ru-RU" sz="1050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центром </a:t>
            </a:r>
            <a:r>
              <a:rPr lang="ru-RU" sz="1050" i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Вознесенского </a:t>
            </a:r>
            <a:r>
              <a:rPr lang="ru-RU" sz="1050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городского </a:t>
            </a:r>
            <a:r>
              <a:rPr lang="ru-RU" sz="1050" i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поселения</a:t>
            </a:r>
            <a:endParaRPr lang="ru-RU" sz="2800" i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336" y="3717032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Перечень населенных пунктов,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входящих в состав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МО «Вознесенское городское поселение»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 smtClean="0"/>
              <a:t>	</a:t>
            </a:r>
            <a:r>
              <a:rPr lang="ru-RU" b="1" dirty="0" err="1" smtClean="0"/>
              <a:t>Д.Богданово</a:t>
            </a:r>
            <a:r>
              <a:rPr lang="ru-RU" b="1" dirty="0" smtClean="0"/>
              <a:t>                   </a:t>
            </a:r>
            <a:r>
              <a:rPr lang="ru-RU" b="1" dirty="0" err="1" smtClean="0"/>
              <a:t>Д.Конец</a:t>
            </a:r>
            <a:endParaRPr lang="ru-RU" b="1" dirty="0"/>
          </a:p>
          <a:p>
            <a:r>
              <a:rPr lang="ru-RU" b="1" dirty="0" smtClean="0"/>
              <a:t>	</a:t>
            </a:r>
            <a:r>
              <a:rPr lang="ru-RU" b="1" dirty="0" err="1" smtClean="0"/>
              <a:t>Гп.Вознесенье</a:t>
            </a:r>
            <a:r>
              <a:rPr lang="ru-RU" b="1" dirty="0" smtClean="0"/>
              <a:t>                </a:t>
            </a:r>
            <a:r>
              <a:rPr lang="ru-RU" b="1" dirty="0" err="1" smtClean="0"/>
              <a:t>Д.Красный</a:t>
            </a:r>
            <a:r>
              <a:rPr lang="ru-RU" b="1" dirty="0" smtClean="0"/>
              <a:t> </a:t>
            </a:r>
            <a:r>
              <a:rPr lang="ru-RU" b="1" dirty="0"/>
              <a:t>бор</a:t>
            </a:r>
          </a:p>
          <a:p>
            <a:r>
              <a:rPr lang="ru-RU" b="1" dirty="0" smtClean="0"/>
              <a:t>	</a:t>
            </a:r>
            <a:r>
              <a:rPr lang="ru-RU" b="1" dirty="0" err="1" smtClean="0"/>
              <a:t>Д.Володарская</a:t>
            </a:r>
            <a:r>
              <a:rPr lang="ru-RU" b="1" dirty="0" smtClean="0"/>
              <a:t>              </a:t>
            </a:r>
            <a:r>
              <a:rPr lang="ru-RU" b="1" dirty="0" err="1" smtClean="0"/>
              <a:t>Д.Родионово</a:t>
            </a:r>
            <a:endParaRPr lang="ru-RU" b="1" dirty="0"/>
          </a:p>
          <a:p>
            <a:r>
              <a:rPr lang="ru-RU" b="1" dirty="0" smtClean="0"/>
              <a:t>	</a:t>
            </a:r>
            <a:r>
              <a:rPr lang="ru-RU" b="1" dirty="0" err="1" smtClean="0"/>
              <a:t>Д.Гимрека</a:t>
            </a:r>
            <a:r>
              <a:rPr lang="ru-RU" b="1" dirty="0" smtClean="0"/>
              <a:t>                        </a:t>
            </a:r>
            <a:r>
              <a:rPr lang="ru-RU" b="1" dirty="0" err="1" smtClean="0"/>
              <a:t>Д.Соболевщина</a:t>
            </a:r>
            <a:endParaRPr lang="ru-RU" b="1" dirty="0"/>
          </a:p>
          <a:p>
            <a:r>
              <a:rPr lang="ru-RU" b="1" dirty="0" smtClean="0"/>
              <a:t>	</a:t>
            </a:r>
            <a:r>
              <a:rPr lang="ru-RU" b="1" dirty="0" err="1" smtClean="0"/>
              <a:t>Д.Кипрушино</a:t>
            </a:r>
            <a:r>
              <a:rPr lang="ru-RU" b="1" dirty="0" smtClean="0"/>
              <a:t>                 </a:t>
            </a:r>
            <a:r>
              <a:rPr lang="ru-RU" b="1" dirty="0" err="1" smtClean="0"/>
              <a:t>Д.Щелейки</a:t>
            </a:r>
            <a:endParaRPr lang="ru-RU" b="1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5680" y="26064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</a:rPr>
              <a:t>Административно-территориальное деление </a:t>
            </a:r>
          </a:p>
          <a:p>
            <a:pPr algn="ctr"/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</a:rPr>
              <a:t>МО «Вознесенское городское 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поселение»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4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31504" y="68761"/>
            <a:ext cx="10560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программы «Развитие частей территорий МО «Вознесенское городское поселение»</a:t>
            </a:r>
            <a:endParaRPr lang="ru-RU" sz="2400" b="1" i="1" dirty="0">
              <a:solidFill>
                <a:srgbClr val="C60A29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730" y="4091009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Мероприятия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</a:rPr>
              <a:t>, направленные на реализацию областного закона от 15.01.2018г. №3-оз "О содействии участию населения в осуществлении местного самоуправления в иных формах на территориях административных центров и городских поселков муниципальных образований Ленинградской области» </a:t>
            </a:r>
            <a:endParaRPr lang="ru-RU" sz="1400" dirty="0"/>
          </a:p>
        </p:txBody>
      </p:sp>
      <p:sp>
        <p:nvSpPr>
          <p:cNvPr id="9" name="Овал 8"/>
          <p:cNvSpPr/>
          <p:nvPr/>
        </p:nvSpPr>
        <p:spPr>
          <a:xfrm>
            <a:off x="7695012" y="4075776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Мероприятия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</a:rPr>
              <a:t>направленные на реализацию областного закона от 28.12.2018г. №147-оз "О старостах сельских населенных пунктов Ленинградской области и содействии участию населения в осуществлении местного самоуправления в иных формах на частях территорий муниципальных образований Ленинградской области»</a:t>
            </a:r>
          </a:p>
        </p:txBody>
      </p:sp>
      <p:sp>
        <p:nvSpPr>
          <p:cNvPr id="10" name="Овал 9"/>
          <p:cNvSpPr/>
          <p:nvPr/>
        </p:nvSpPr>
        <p:spPr>
          <a:xfrm>
            <a:off x="3720404" y="1348430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4 194,9 </a:t>
            </a:r>
            <a:r>
              <a:rPr lang="ru-RU" sz="2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100,0 %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5,6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>
            <a:off x="1272132" y="986520"/>
            <a:ext cx="2448272" cy="1563983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Областной бюджет – </a:t>
            </a:r>
            <a:r>
              <a:rPr lang="ru-RU" dirty="0" smtClean="0"/>
              <a:t>3550,4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8338391" y="1032170"/>
            <a:ext cx="2429732" cy="1472682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644,5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7585" y="4075776"/>
            <a:ext cx="3026891" cy="281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9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601" y="0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52151" y="-8227"/>
            <a:ext cx="1056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«Развитие частей территорий МО «Вознесенское городское поселение»</a:t>
            </a:r>
            <a:endParaRPr lang="ru-RU" sz="2400" b="1" i="1" dirty="0">
              <a:solidFill>
                <a:srgbClr val="C60A2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3915" y="4605675"/>
            <a:ext cx="2538048" cy="2331067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-61230" y="3437342"/>
            <a:ext cx="153403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Ремонт общественной бани в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г.п</a:t>
            </a:r>
            <a:r>
              <a:rPr lang="ru-RU" sz="1600" b="1" i="1" dirty="0" smtClean="0">
                <a:solidFill>
                  <a:srgbClr val="4110F4"/>
                </a:solidFill>
              </a:rPr>
              <a:t>. Вознесенье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8653" y="1941601"/>
            <a:ext cx="1998055" cy="2664074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1487143" y="735084"/>
            <a:ext cx="153403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Отсыпка подъезда к кладбищу в д. </a:t>
            </a:r>
            <a:r>
              <a:rPr lang="ru-RU" sz="1600" b="1" i="1" dirty="0" err="1">
                <a:solidFill>
                  <a:srgbClr val="4110F4"/>
                </a:solidFill>
              </a:rPr>
              <a:t>Кипрушино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1509" y="5024905"/>
            <a:ext cx="3343888" cy="1878175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7" name="Скругленная прямоугольная выноска 16"/>
          <p:cNvSpPr/>
          <p:nvPr/>
        </p:nvSpPr>
        <p:spPr>
          <a:xfrm>
            <a:off x="3857641" y="3789040"/>
            <a:ext cx="187831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Отсыпка дороги к роднику в д. </a:t>
            </a:r>
            <a:r>
              <a:rPr lang="ru-RU" sz="1600" b="1" i="1" dirty="0" err="1">
                <a:solidFill>
                  <a:srgbClr val="4110F4"/>
                </a:solidFill>
              </a:rPr>
              <a:t>Родионово</a:t>
            </a:r>
            <a:r>
              <a:rPr lang="ru-RU" sz="1600" b="1" i="1" dirty="0">
                <a:solidFill>
                  <a:srgbClr val="4110F4"/>
                </a:solidFill>
              </a:rPr>
              <a:t> по ул. Озерной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1592" y="4732043"/>
            <a:ext cx="1766309" cy="220470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10185586" y="3560979"/>
            <a:ext cx="187831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Ремонт участка дороги по </a:t>
            </a:r>
            <a:r>
              <a:rPr lang="ru-RU" sz="1600" b="1" i="1" dirty="0" err="1">
                <a:solidFill>
                  <a:srgbClr val="4110F4"/>
                </a:solidFill>
              </a:rPr>
              <a:t>пер.Луговому</a:t>
            </a:r>
            <a:r>
              <a:rPr lang="ru-RU" sz="1600" b="1" i="1" dirty="0">
                <a:solidFill>
                  <a:srgbClr val="4110F4"/>
                </a:solidFill>
              </a:rPr>
              <a:t> в </a:t>
            </a:r>
            <a:r>
              <a:rPr lang="ru-RU" sz="1600" b="1" i="1" dirty="0" err="1">
                <a:solidFill>
                  <a:srgbClr val="4110F4"/>
                </a:solidFill>
              </a:rPr>
              <a:t>д.Соболевщина</a:t>
            </a:r>
            <a:r>
              <a:rPr lang="ru-RU" sz="1600" b="1" i="1" dirty="0">
                <a:solidFill>
                  <a:srgbClr val="4110F4"/>
                </a:solidFill>
              </a:rPr>
              <a:t>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6360" y="4675805"/>
            <a:ext cx="2854268" cy="2143478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20" name="Скругленная прямоугольная выноска 19"/>
          <p:cNvSpPr/>
          <p:nvPr/>
        </p:nvSpPr>
        <p:spPr>
          <a:xfrm>
            <a:off x="7347433" y="3488636"/>
            <a:ext cx="187831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Ремонт участка дороги по </a:t>
            </a:r>
            <a:r>
              <a:rPr lang="ru-RU" sz="1600" b="1" i="1" dirty="0" err="1">
                <a:solidFill>
                  <a:srgbClr val="4110F4"/>
                </a:solidFill>
              </a:rPr>
              <a:t>ул.Детской</a:t>
            </a:r>
            <a:r>
              <a:rPr lang="ru-RU" sz="1600" b="1" i="1" dirty="0">
                <a:solidFill>
                  <a:srgbClr val="4110F4"/>
                </a:solidFill>
              </a:rPr>
              <a:t> в </a:t>
            </a:r>
            <a:r>
              <a:rPr lang="ru-RU" sz="1600" b="1" i="1" dirty="0" err="1">
                <a:solidFill>
                  <a:srgbClr val="4110F4"/>
                </a:solidFill>
              </a:rPr>
              <a:t>д.Красный</a:t>
            </a:r>
            <a:r>
              <a:rPr lang="ru-RU" sz="1600" b="1" i="1" dirty="0">
                <a:solidFill>
                  <a:srgbClr val="4110F4"/>
                </a:solidFill>
              </a:rPr>
              <a:t> Бор 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61979" y="1657865"/>
            <a:ext cx="2785454" cy="208823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5291987" y="464943"/>
            <a:ext cx="187831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Ремонт участка дороги по ул. Речной в </a:t>
            </a:r>
          </a:p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д. Красный Бор 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18565" y="1581938"/>
            <a:ext cx="2518517" cy="1890594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25" name="Скругленная прямоугольная выноска 24"/>
          <p:cNvSpPr/>
          <p:nvPr/>
        </p:nvSpPr>
        <p:spPr>
          <a:xfrm>
            <a:off x="9441112" y="410874"/>
            <a:ext cx="1878319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4110F4"/>
                </a:solidFill>
              </a:rPr>
              <a:t>Поставка тренажеров на детские площадки в деревни </a:t>
            </a:r>
            <a:r>
              <a:rPr lang="ru-RU" sz="1400" b="1" i="1" dirty="0" err="1">
                <a:solidFill>
                  <a:srgbClr val="4110F4"/>
                </a:solidFill>
              </a:rPr>
              <a:t>Гимрека</a:t>
            </a:r>
            <a:r>
              <a:rPr lang="ru-RU" sz="1400" b="1" i="1" dirty="0">
                <a:solidFill>
                  <a:srgbClr val="4110F4"/>
                </a:solidFill>
              </a:rPr>
              <a:t> и Щелейки</a:t>
            </a:r>
          </a:p>
        </p:txBody>
      </p:sp>
    </p:spTree>
    <p:extLst>
      <p:ext uri="{BB962C8B-B14F-4D97-AF65-F5344CB8AC3E}">
        <p14:creationId xmlns:p14="http://schemas.microsoft.com/office/powerpoint/2010/main" val="55922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3432" y="0"/>
            <a:ext cx="1056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программы «Управление муниципальной собственностью и земельными ресурсами </a:t>
            </a: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МО «Вознесенское городское поселение»</a:t>
            </a:r>
            <a:endParaRPr lang="ru-RU" sz="2400" b="1" i="1" dirty="0">
              <a:solidFill>
                <a:srgbClr val="C60A29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730" y="4091009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«Проведение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государственной регистрации права муниципальной собственности на объекты капитального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строительства»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110,0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7695012" y="4075776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«Проведение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государственной регистрации права муниципальной собственности на земельные участки и (или) постановка их на кадастровый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учет» -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862,6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55168" y="1345252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972,6тыс.руб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100,0 %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6295054" y="1111651"/>
            <a:ext cx="2799915" cy="1964782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972,6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090" y="3723487"/>
            <a:ext cx="3521074" cy="3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8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3432" y="0"/>
            <a:ext cx="1056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</a:t>
            </a:r>
            <a:r>
              <a:rPr lang="ru-RU" sz="2400" b="1" i="1" dirty="0">
                <a:solidFill>
                  <a:srgbClr val="C60A29"/>
                </a:solidFill>
              </a:rPr>
              <a:t>программы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«</a:t>
            </a:r>
            <a:r>
              <a:rPr lang="ru-RU" sz="2400" b="1" i="1" dirty="0">
                <a:solidFill>
                  <a:srgbClr val="C60A29"/>
                </a:solidFill>
              </a:rPr>
              <a:t>Обеспечение безопасности </a:t>
            </a:r>
            <a:r>
              <a:rPr lang="ru-RU" sz="2400" b="1" i="1" dirty="0" smtClean="0">
                <a:solidFill>
                  <a:srgbClr val="C60A29"/>
                </a:solidFill>
              </a:rPr>
              <a:t>жизнедеятельности</a:t>
            </a: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МО «Вознесенское городское поселение»</a:t>
            </a:r>
            <a:endParaRPr lang="ru-RU" sz="2400" b="1" i="1" dirty="0">
              <a:solidFill>
                <a:srgbClr val="C60A29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261105" y="4158864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Мероприятия по профилактике правонарушений и террористических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угроз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30,0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1427416" y="1301269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30,0 </a:t>
            </a:r>
            <a:r>
              <a:rPr lang="ru-RU" sz="2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100,0 %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0,04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6035928" y="1228808"/>
            <a:ext cx="2799915" cy="1964782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30,0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6563" y="2854040"/>
            <a:ext cx="3963167" cy="400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80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3432" y="0"/>
            <a:ext cx="1056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</a:t>
            </a:r>
            <a:r>
              <a:rPr lang="ru-RU" sz="2400" b="1" i="1" dirty="0">
                <a:solidFill>
                  <a:srgbClr val="C60A29"/>
                </a:solidFill>
              </a:rPr>
              <a:t>программы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«</a:t>
            </a:r>
            <a:r>
              <a:rPr lang="ru-RU" sz="2400" b="1" i="1" dirty="0">
                <a:solidFill>
                  <a:srgbClr val="C60A29"/>
                </a:solidFill>
              </a:rPr>
              <a:t>Развитие сети автомобильных дорог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МО </a:t>
            </a:r>
            <a:r>
              <a:rPr lang="ru-RU" sz="2400" b="1" i="1" dirty="0">
                <a:solidFill>
                  <a:srgbClr val="C60A29"/>
                </a:solidFill>
              </a:rPr>
              <a:t>«Вознесенское городское поселение»</a:t>
            </a:r>
          </a:p>
        </p:txBody>
      </p:sp>
      <p:sp>
        <p:nvSpPr>
          <p:cNvPr id="4" name="Овал 3"/>
          <p:cNvSpPr/>
          <p:nvPr/>
        </p:nvSpPr>
        <p:spPr>
          <a:xfrm>
            <a:off x="5730" y="4091009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Мероприятия, направленные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на содержание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автомобильных дорог общего пользования местного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значения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2134,8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7695012" y="4075776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Мероприятия, направленные на ремонт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автомобильных дорог общего пользования местного значения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и паспортизацию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автомобильных дорог общего пользования местного значения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–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27,7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55168" y="1345252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2162,5тыс.руб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100,0 %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2,88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6295054" y="1111651"/>
            <a:ext cx="2799915" cy="1964782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2162,5тыс.руб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4972" y="3976477"/>
            <a:ext cx="3299310" cy="289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4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601" y="-55463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3432" y="0"/>
            <a:ext cx="1056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</a:t>
            </a:r>
            <a:r>
              <a:rPr lang="ru-RU" sz="2400" b="1" i="1" dirty="0">
                <a:solidFill>
                  <a:srgbClr val="C60A29"/>
                </a:solidFill>
              </a:rPr>
              <a:t>программы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>
                <a:solidFill>
                  <a:srgbClr val="C60A29"/>
                </a:solidFill>
              </a:rPr>
              <a:t>«Стимулирование экономической активности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в МО «Вознесенское городское поселение»</a:t>
            </a:r>
            <a:endParaRPr lang="ru-RU" sz="2400" b="1" i="1" dirty="0">
              <a:solidFill>
                <a:srgbClr val="C60A29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261105" y="4158864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Мероприятия направленные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на  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создание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условий для комфортного ведения бизнеса в Вознесенском городском поселении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50,0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1427416" y="1301269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50,0 </a:t>
            </a:r>
            <a:r>
              <a:rPr lang="ru-RU" sz="2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100,0 %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0,07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6035928" y="1215898"/>
            <a:ext cx="2799915" cy="1964782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50,0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8557" y="2650837"/>
            <a:ext cx="4162630" cy="421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5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7763" y="-8493"/>
            <a:ext cx="11208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</a:t>
            </a:r>
            <a:r>
              <a:rPr lang="ru-RU" sz="2400" b="1" i="1" dirty="0">
                <a:solidFill>
                  <a:srgbClr val="C60A29"/>
                </a:solidFill>
              </a:rPr>
              <a:t>программы «Обеспечение устойчивого функционирования и развития коммунальной и инженерной инфраструктуры и повышение </a:t>
            </a:r>
            <a:r>
              <a:rPr lang="ru-RU" sz="2400" b="1" i="1" dirty="0" err="1">
                <a:solidFill>
                  <a:srgbClr val="C60A29"/>
                </a:solidFill>
              </a:rPr>
              <a:t>энергоэффективности</a:t>
            </a:r>
            <a:r>
              <a:rPr lang="ru-RU" sz="2400" b="1" i="1" dirty="0">
                <a:solidFill>
                  <a:srgbClr val="C60A29"/>
                </a:solidFill>
              </a:rPr>
              <a:t> Вознесенского городского поселения»</a:t>
            </a:r>
          </a:p>
        </p:txBody>
      </p:sp>
      <p:sp>
        <p:nvSpPr>
          <p:cNvPr id="4" name="Овал 3"/>
          <p:cNvSpPr/>
          <p:nvPr/>
        </p:nvSpPr>
        <p:spPr>
          <a:xfrm>
            <a:off x="5730" y="4091009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Мероприятия направленные на  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улучшение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эксплуатационных показателей жилищного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фонда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423,9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7695012" y="4075776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Мероприятия направленные на повышение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надежности функционирования систем коммунальной и инженерной инфраструктуры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–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17 414,3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079776" y="1065673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17 838,2тыс.руб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99,4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23,8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8698538" y="1250936"/>
            <a:ext cx="2438021" cy="2074379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9952,6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1226372" y="1161826"/>
            <a:ext cx="2854290" cy="2163489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Областной бюджет – </a:t>
            </a:r>
            <a:r>
              <a:rPr lang="ru-RU" dirty="0" smtClean="0"/>
              <a:t>7885,6 </a:t>
            </a:r>
            <a:r>
              <a:rPr lang="ru-RU" dirty="0" err="1"/>
              <a:t>тыс.руб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Средства бюджета района – 3500,0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171" y="3606748"/>
            <a:ext cx="3097036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0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601" y="0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52151" y="-8227"/>
            <a:ext cx="1056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60A29"/>
                </a:solidFill>
              </a:rPr>
              <a:t>«Обеспечение устойчивого функционирования и развития коммунальной и инженерной инфраструктуры и повышение </a:t>
            </a:r>
            <a:r>
              <a:rPr lang="ru-RU" sz="2400" b="1" i="1" dirty="0" err="1">
                <a:solidFill>
                  <a:srgbClr val="C60A29"/>
                </a:solidFill>
              </a:rPr>
              <a:t>энергоэффективности</a:t>
            </a:r>
            <a:r>
              <a:rPr lang="ru-RU" sz="2400" b="1" i="1" dirty="0">
                <a:solidFill>
                  <a:srgbClr val="C60A29"/>
                </a:solidFill>
              </a:rPr>
              <a:t> Вознесенского городского поселения»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7536160" y="1536757"/>
            <a:ext cx="3838295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Субсидии на возмещение части затрат на оказание банных услуг населению – 1900,0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7516474" y="2882688"/>
            <a:ext cx="3838295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Повышение надежности функционирования систем коммунальной и инженерной </a:t>
            </a:r>
            <a:r>
              <a:rPr lang="ru-RU" sz="1600" b="1" i="1" dirty="0" smtClean="0">
                <a:solidFill>
                  <a:srgbClr val="4110F4"/>
                </a:solidFill>
              </a:rPr>
              <a:t>инфраструктуры – 2 737 ,2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7561247" y="4272039"/>
            <a:ext cx="3838295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Выполнение мероприятий по технологическому присоединению </a:t>
            </a:r>
            <a:r>
              <a:rPr lang="ru-RU" sz="1600" b="1" i="1" dirty="0" err="1">
                <a:solidFill>
                  <a:srgbClr val="4110F4"/>
                </a:solidFill>
              </a:rPr>
              <a:t>энергопринимающего</a:t>
            </a:r>
            <a:r>
              <a:rPr lang="ru-RU" sz="1600" b="1" i="1" dirty="0">
                <a:solidFill>
                  <a:srgbClr val="4110F4"/>
                </a:solidFill>
              </a:rPr>
              <a:t> </a:t>
            </a:r>
            <a:r>
              <a:rPr lang="ru-RU" sz="1600" b="1" i="1" dirty="0" smtClean="0">
                <a:solidFill>
                  <a:srgbClr val="4110F4"/>
                </a:solidFill>
              </a:rPr>
              <a:t>устройства – 5500,0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5730" y="1772815"/>
            <a:ext cx="5874246" cy="1224137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Мероприятия по обеспечению устойчивого функционирования объектов теплоснабжения на территории Ленинградской </a:t>
            </a:r>
            <a:r>
              <a:rPr lang="ru-RU" sz="1600" b="1" i="1" dirty="0" smtClean="0">
                <a:solidFill>
                  <a:srgbClr val="4110F4"/>
                </a:solidFill>
              </a:rPr>
              <a:t>области – 7 277,1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7594667" y="5610469"/>
            <a:ext cx="3838295" cy="104469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4110F4"/>
                </a:solidFill>
              </a:rPr>
              <a:t>Взносы региональному оператору по капитальному ремонту многоквартирных </a:t>
            </a:r>
            <a:r>
              <a:rPr lang="ru-RU" sz="1600" b="1" i="1" dirty="0" smtClean="0">
                <a:solidFill>
                  <a:srgbClr val="4110F4"/>
                </a:solidFill>
              </a:rPr>
              <a:t>домов – 423,9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" y="3689349"/>
            <a:ext cx="1899472" cy="2531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8443" y="3619718"/>
            <a:ext cx="2003956" cy="2670979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009534" y="3429000"/>
            <a:ext cx="2574298" cy="27038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рамках муниципальной программы проведен ремонт </a:t>
            </a:r>
            <a:r>
              <a:rPr lang="ru-RU" dirty="0"/>
              <a:t>участков сетей горячего водоснабжения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val="42130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56022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7763" y="-8493"/>
            <a:ext cx="11208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Исполнение  муниципальной </a:t>
            </a:r>
            <a:r>
              <a:rPr lang="ru-RU" sz="2400" b="1" i="1" dirty="0">
                <a:solidFill>
                  <a:srgbClr val="C60A29"/>
                </a:solidFill>
              </a:rPr>
              <a:t>программы </a:t>
            </a:r>
            <a:endParaRPr lang="ru-RU" sz="2400" b="1" i="1" dirty="0" smtClean="0">
              <a:solidFill>
                <a:srgbClr val="C60A29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60A29"/>
                </a:solidFill>
              </a:rPr>
              <a:t>«Благоустройство </a:t>
            </a:r>
            <a:r>
              <a:rPr lang="ru-RU" sz="2400" b="1" i="1" dirty="0">
                <a:solidFill>
                  <a:srgbClr val="C60A29"/>
                </a:solidFill>
              </a:rPr>
              <a:t>МО "Вознесенское городское поселение»</a:t>
            </a:r>
          </a:p>
        </p:txBody>
      </p:sp>
      <p:sp>
        <p:nvSpPr>
          <p:cNvPr id="4" name="Овал 3"/>
          <p:cNvSpPr/>
          <p:nvPr/>
        </p:nvSpPr>
        <p:spPr>
          <a:xfrm>
            <a:off x="5730" y="4091009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Мероприятия направленные на  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благоустройство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МО "Вознесенское городское поселение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– 8015,7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тыс.руб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7695012" y="4075776"/>
            <a:ext cx="4608512" cy="2699136"/>
          </a:xfrm>
          <a:prstGeom prst="ellipse">
            <a:avLst/>
          </a:prstGeom>
          <a:solidFill>
            <a:srgbClr val="E1FF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Мероприятия направленные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на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формирование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современной городской среды–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12 142,1тыс.руб.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079776" y="1065673"/>
            <a:ext cx="4608512" cy="2699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исполнено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20 157,8 </a:t>
            </a:r>
            <a:r>
              <a:rPr lang="ru-RU" sz="2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96,4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от уточнённого годового плана;</a:t>
            </a:r>
          </a:p>
          <a:p>
            <a:pPr algn="ctr"/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26,9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 общем объёме расходов бюджета</a:t>
            </a: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8698538" y="1250936"/>
            <a:ext cx="2438021" cy="2074379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</a:t>
            </a:r>
            <a:r>
              <a:rPr lang="ru-RU" dirty="0" smtClean="0"/>
              <a:t>поселения </a:t>
            </a:r>
            <a:r>
              <a:rPr lang="ru-RU" dirty="0"/>
              <a:t>– </a:t>
            </a:r>
            <a:r>
              <a:rPr lang="ru-RU" dirty="0" smtClean="0"/>
              <a:t>8187,7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1226372" y="1161826"/>
            <a:ext cx="2854290" cy="2163489"/>
          </a:xfrm>
          <a:prstGeom prst="flowChartMagneticTap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Областной бюджет – </a:t>
            </a:r>
            <a:r>
              <a:rPr lang="ru-RU" dirty="0" smtClean="0"/>
              <a:t>9970,1 </a:t>
            </a:r>
            <a:r>
              <a:rPr lang="ru-RU" dirty="0" err="1"/>
              <a:t>тыс.руб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Средства бюджета района – 2000,0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4480" y="3861048"/>
            <a:ext cx="3584263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8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601" y="-24714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8935" y="160165"/>
            <a:ext cx="1056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60A29"/>
                </a:solidFill>
              </a:rPr>
              <a:t>«Благоустройство МО "Вознесенское городское поселение»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8022921" y="640504"/>
            <a:ext cx="2405015" cy="1384101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Организация и содержание наружного освещения улиц и территорий поселения – 4 986,1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9788887" y="2429037"/>
            <a:ext cx="2440402" cy="1416087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Предотвращение распространения и ликвидации борщевика Сосновского – 94,7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-31677" y="2235429"/>
            <a:ext cx="2440403" cy="1332727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Организация и содержание мест отдыха детей и взрослого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нгаселения</a:t>
            </a:r>
            <a:r>
              <a:rPr lang="ru-RU" sz="1600" b="1" i="1" dirty="0" smtClean="0">
                <a:solidFill>
                  <a:srgbClr val="4110F4"/>
                </a:solidFill>
              </a:rPr>
              <a:t> – 543,5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1283713" y="666230"/>
            <a:ext cx="2016224" cy="1062199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Озеленение территорий поселения – 148,8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44907" y="4137304"/>
            <a:ext cx="2016225" cy="1298300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Поддержание санитарного состояния поселения – 926,0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769293" y="5701959"/>
            <a:ext cx="2016225" cy="1024261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4110F4"/>
                </a:solidFill>
              </a:rPr>
              <a:t>Прочие мероприятия по благоустройству – 1 316,5 </a:t>
            </a:r>
            <a:r>
              <a:rPr lang="ru-RU" sz="1600" b="1" i="1" dirty="0" err="1" smtClean="0">
                <a:solidFill>
                  <a:srgbClr val="4110F4"/>
                </a:solidFill>
              </a:rPr>
              <a:t>тыс.руб</a:t>
            </a:r>
            <a:r>
              <a:rPr lang="ru-RU" sz="1600" b="1" i="1" dirty="0" smtClean="0">
                <a:solidFill>
                  <a:srgbClr val="4110F4"/>
                </a:solidFill>
              </a:rPr>
              <a:t>.</a:t>
            </a:r>
            <a:endParaRPr lang="ru-RU" sz="1600" b="1" i="1" dirty="0">
              <a:solidFill>
                <a:srgbClr val="4110F4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726" y="720725"/>
            <a:ext cx="6255148" cy="60161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25690" y="1412776"/>
            <a:ext cx="52565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акарицидная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обработка 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пяти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детских площадок и двух 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общественных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территорий;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 покос травы вдоль дорог и на общественных территориях;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проведены мероприятия по подключению новогодней иллюминации, установке   новогодних ёлок;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проведены работы по санитарной уборке территорий;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техническое обслуживание детских игровых и спортивных площадок;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спилено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аварийных деревьев;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выполнялась механизированная уборка улиц.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проведена проверка смет на проведение работ по благоустройству на сумму 36,4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тыс.руб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за счет средств местного бюджета.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4197" t="5821" r="4197" b="5821"/>
          <a:stretch/>
        </p:blipFill>
        <p:spPr>
          <a:xfrm>
            <a:off x="8423170" y="4182427"/>
            <a:ext cx="3816424" cy="2760817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342428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" y="0"/>
            <a:ext cx="12186270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  <p:sp>
        <p:nvSpPr>
          <p:cNvPr id="2" name="Прямоугольник 1"/>
          <p:cNvSpPr/>
          <p:nvPr/>
        </p:nvSpPr>
        <p:spPr>
          <a:xfrm>
            <a:off x="1487488" y="332656"/>
            <a:ext cx="928903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Численность населения</a:t>
            </a:r>
          </a:p>
          <a:p>
            <a:pPr algn="ctr"/>
            <a:r>
              <a:rPr lang="ru-RU" sz="2800" i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МО «Вознесенское городское поселение»</a:t>
            </a:r>
            <a:endParaRPr lang="ru-RU" sz="2800" i="1" dirty="0">
              <a:solidFill>
                <a:schemeClr val="accent3"/>
              </a:solidFill>
              <a:latin typeface="Arial Black" panose="020B0A04020102020204" pitchFamily="34" charset="0"/>
            </a:endParaRPr>
          </a:p>
          <a:p>
            <a:pPr algn="ctr"/>
            <a:endParaRPr lang="ru-RU" sz="800" dirty="0" smtClean="0">
              <a:solidFill>
                <a:schemeClr val="accent3"/>
              </a:solidFill>
            </a:endParaRPr>
          </a:p>
          <a:p>
            <a:pPr algn="ctr"/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294380308"/>
              </p:ext>
            </p:extLst>
          </p:nvPr>
        </p:nvGraphicFramePr>
        <p:xfrm>
          <a:off x="7320920" y="1286547"/>
          <a:ext cx="4871080" cy="3713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00748982"/>
              </p:ext>
            </p:extLst>
          </p:nvPr>
        </p:nvGraphicFramePr>
        <p:xfrm>
          <a:off x="5730" y="1305154"/>
          <a:ext cx="5154166" cy="349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8798" y="3861048"/>
            <a:ext cx="4538653" cy="299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1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601" y="0"/>
            <a:ext cx="12290601" cy="6913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6338" y="352818"/>
            <a:ext cx="1056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60A29"/>
                </a:solidFill>
              </a:rPr>
              <a:t>«Благоустройство МО "Вознесенское городское поселение»</a:t>
            </a:r>
          </a:p>
        </p:txBody>
      </p:sp>
      <p:sp>
        <p:nvSpPr>
          <p:cNvPr id="10" name="Овал 9"/>
          <p:cNvSpPr/>
          <p:nvPr/>
        </p:nvSpPr>
        <p:spPr>
          <a:xfrm>
            <a:off x="-113414" y="1765594"/>
            <a:ext cx="3329094" cy="49037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рамках федерального проекта «Формирование комфортной </a:t>
            </a:r>
            <a:r>
              <a:rPr lang="ru-RU" dirty="0"/>
              <a:t>городской среды» выполнен третий этап </a:t>
            </a:r>
            <a:r>
              <a:rPr lang="ru-RU" dirty="0" smtClean="0"/>
              <a:t>благоустройства общественной территории  «Свирская набережная»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8019" y="1389274"/>
            <a:ext cx="9073008" cy="5508149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110547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9000">
              <a:schemeClr val="accent1">
                <a:alpha val="85000"/>
                <a:lumMod val="42000"/>
                <a:lumOff val="58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56040" y="476672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Вознесенское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  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Подпорожского муниципального района 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области»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328" y="260648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Почтовый адрес: 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187750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Ленинградская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Подпорожский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Вознесенье,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Комсомольская д.22,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(81365)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013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adm-voznesene@yandex.ru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://admvoznesenie.ru/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7000">
              <a:schemeClr val="accent1">
                <a:lumMod val="40000"/>
                <a:lumOff val="60000"/>
              </a:schemeClr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" y="-297"/>
            <a:ext cx="1218696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45007" y="548680"/>
            <a:ext cx="10539625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Основные </a:t>
            </a:r>
            <a:r>
              <a:rPr lang="ru-RU" sz="2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понятия и </a:t>
            </a:r>
            <a:r>
              <a:rPr lang="ru-RU" sz="2000" i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термины</a:t>
            </a:r>
          </a:p>
          <a:p>
            <a:pPr algn="ctr"/>
            <a:endParaRPr lang="ru-RU" sz="17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ДЛЯ ГРАЖДАН </a:t>
            </a:r>
            <a:r>
              <a:rPr lang="ru-RU" sz="1700" b="1" dirty="0" smtClean="0">
                <a:solidFill>
                  <a:srgbClr val="7030A0"/>
                </a:solidFill>
              </a:rPr>
              <a:t>– </a:t>
            </a: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 РЕСУРС, СОДЕРЖАЩИЙ ДАННЫЕ ОБ ИСПОЛНЕНИИ БЮДЖЕТА ЗА ОТЧЁТНЫЙ ФИНАНСОВЫЙ ГОД, В ДОСТУПНОЙ ДЛЯ ШИРОКОГО КРУГА ЗАИНТЕРЕСОВАННЫХ ПОЛЬЗОВАТЕЛЕЙ ФОРМЕ.  </a:t>
            </a:r>
            <a:endParaRPr lang="ru-RU" sz="14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</a:t>
            </a: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 ИЗ ИСТОЧНИКОВ И НАБОРОВ ДАННЫХ, ПАРАМЕТРОВ И ЭЛЕМЕНТОВ ОТЧЁТА МУНИЦИПАЛЬНОГО ОБРАЗОВАНИЯ ЗА ОТЧЁТНЫЙ ФИНАНСОВЫЙ ГОД. 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САМОУПРАВЛЕНИЯ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-ПОСТУПАЮЩИЕ В БЮДЖЕТ ДЕНЕЖНЫЕ СРЕДСТВА  (НАЛОГОВЫЕ И НЕНАЛОГОВЫЕ ДОХОДЫ, БЕЗВОЗМЕЗДНЫЕ ПОСТУПЛЕНИЯ )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-ВЫПЛАЧИВАЕМЫЕ ИЗ БЮДЖЕТА ДЕНЕЖНЫЕ СРЕДСТВА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-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ПРЕВЫШЕНИЕ РАСХОДОВ БЮДЖЕТА НАД ЕГО ДОХОДАМИ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ПРЕВЫШЕНИЕ ДОХОДОВ БЮДЖЕТА НАД ЕГО РАСХОДАМИ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БЮДЖЕТНЫЕ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АССИГНОВАНИЯ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-ПРЕДЕЛЬНЫЕ ОБЪЕМЫ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ДЕНЕЖНЫХ СРЕДСТВ,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ПРЕДУСМОТРЕННЫХ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СООТВЕТСТВУЮЩЕМ ФИНАНСОВОМ ГОДУ ДЛЯ ИСПОЛНЕНИЯ БЮДЖЕТНЫХ ОБЯЗАТЕЛЬСТВ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МЕЖБЮДЖЕТНЫЕ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ТРАНСФЕРТЫ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СРЕДСТВА, ПРЕДОСТАВЛЯЕМЫЕ ОДНИМ   БЮДЖЕТОМ БЮДЖЕТНОЙ СИСТЕМЫ РОССИЙСКОЙ ФЕДЕРАЦИИ ДРУГОМУ БЮДЖЕТУ БЮДЖЕТНОЙСИСТЕМЫ РОССИЙСКОЙ ФЕДЕРАЦИИ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7" cy="1412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375" y="3395780"/>
            <a:ext cx="2124353" cy="176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7000">
              <a:schemeClr val="accent1">
                <a:lumMod val="40000"/>
                <a:lumOff val="60000"/>
              </a:schemeClr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7" cy="141277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35560" y="482039"/>
            <a:ext cx="9891553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Основные понятия и термины</a:t>
            </a:r>
          </a:p>
          <a:p>
            <a:pPr algn="ctr"/>
            <a:endParaRPr lang="ru-RU" sz="17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ДОТАЦИИ </a:t>
            </a:r>
            <a:r>
              <a:rPr lang="ru-RU" sz="1400" b="1" i="1" dirty="0">
                <a:solidFill>
                  <a:srgbClr val="263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МЕЖБЮДЖЕТНЫЕ ТРАНСФЕРТЫ, ПРЕДОСТАВЛЯЕМЫЕ НА БЕЗВОЗМЕЗДНОЙ И БЕЗВОЗВРАТНОЙ ОСНОВЕ БЕЗ УСТАНОВЛЕНИЯ НАПРАВЛЕНИЙ ИХ </a:t>
            </a:r>
            <a:r>
              <a:rPr lang="ru-RU" sz="1400" b="1" i="1" dirty="0" smtClean="0">
                <a:solidFill>
                  <a:srgbClr val="263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ИСПОЛЬЗОВАНИЯ</a:t>
            </a: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СУБСИДИИ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МЕЖБЮДЖЕТНЫЕ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ТРАНСФЕРТЫ, ПРЕДОСТАВЛЯЕМЫЕ БЮДЖЕТАМ МУНИЦИПАЛЬНЫХ ОБРАЗОВАНИЙ В ЦЕЛЯХ СОФИНАНСИРОВАНИЯ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СУБВЕНЦИИ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СУБЪЕКТОВ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ФЕДЕРАЦИИ, ПЕРЕДАННЫХДЛЯ ОСУЩЕСТВЛЕНИЯ ОРГАНАМ МЕСТНОГО САМОУПРАВЛЕНИЯ В УСТАНОВЛЕННОМ ПОРЯДКЕ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ФИНАНСОВЫЙ ГОД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ГОД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ПРЕДШЕСТВУЮЩИЙ ТЕКУЩЕМУ ФИНАНСОВОМУ ГОДУ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ТЕКУЩИЙ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ФИНАНСОВЫЙ ГОД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ГОД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ОЧРЕДНОЙ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ФИНАНСОВЫЙ ГОД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ГОД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СЛЕДУЮЩИЙ ЗА ТЕКУЩИМ ФИНАНСОВЫМ ГОДОМ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4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ПЛАНОВЫЙ </a:t>
            </a:r>
            <a:r>
              <a:rPr lang="ru-RU" sz="1400" b="1" i="1" dirty="0">
                <a:solidFill>
                  <a:srgbClr val="4110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</a:t>
            </a:r>
            <a:r>
              <a:rPr lang="ru-RU" sz="1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ДВА </a:t>
            </a:r>
            <a:r>
              <a:rPr lang="ru-RU" sz="1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ФИНАНСОВЫХ ГОДА, СЛЕДУЮЩИЕ ЗА ОЧЕРЕДНЫМ ФИНАНСОВЫМ ГОДОМ</a:t>
            </a:r>
            <a:endParaRPr lang="ru-RU" sz="1400" b="1" dirty="0" smtClean="0">
              <a:solidFill>
                <a:schemeClr val="bg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0639" t="7428" r="22010"/>
          <a:stretch/>
        </p:blipFill>
        <p:spPr>
          <a:xfrm>
            <a:off x="0" y="2060848"/>
            <a:ext cx="2251833" cy="3301782"/>
          </a:xfrm>
          <a:prstGeom prst="rect">
            <a:avLst/>
          </a:prstGeom>
          <a:effectLst>
            <a:reflection stA="0" endPos="65000" dist="50800" dir="5400000" sy="-100000" algn="bl" rotWithShape="0"/>
            <a:softEdge rad="406400"/>
          </a:effectLst>
        </p:spPr>
      </p:pic>
    </p:spTree>
    <p:extLst>
      <p:ext uri="{BB962C8B-B14F-4D97-AF65-F5344CB8AC3E}">
        <p14:creationId xmlns:p14="http://schemas.microsoft.com/office/powerpoint/2010/main" val="8504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929" y="-13436"/>
            <a:ext cx="12287138" cy="6911515"/>
          </a:xfrm>
          <a:prstGeom prst="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" y="0"/>
            <a:ext cx="1239277" cy="1412776"/>
          </a:xfrm>
          <a:prstGeom prst="rect">
            <a:avLst/>
          </a:prstGeom>
        </p:spPr>
      </p:pic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6971383"/>
              </p:ext>
            </p:extLst>
          </p:nvPr>
        </p:nvGraphicFramePr>
        <p:xfrm>
          <a:off x="6085598" y="806786"/>
          <a:ext cx="5987065" cy="4194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245007" y="116632"/>
            <a:ext cx="3482841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bg2">
                    <a:lumMod val="75000"/>
                  </a:schemeClr>
                </a:solidFill>
              </a:rPr>
              <a:t>1.Планирование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Формирование бюджета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Внесение бюджета </a:t>
            </a:r>
            <a:r>
              <a:rPr lang="ru-RU" sz="1400" i="1" dirty="0" smtClean="0">
                <a:solidFill>
                  <a:srgbClr val="FFFF00"/>
                </a:solidFill>
              </a:rPr>
              <a:t>Главой </a:t>
            </a:r>
            <a:r>
              <a:rPr lang="ru-RU" sz="1400" i="1" dirty="0">
                <a:solidFill>
                  <a:srgbClr val="FFFF00"/>
                </a:solidFill>
              </a:rPr>
              <a:t>муниципального образования в Совет депутатов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Рассмотрение Советом депутатов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Публичные слушания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Принятие Советом депутатов</a:t>
            </a:r>
          </a:p>
          <a:p>
            <a:r>
              <a:rPr lang="ru-RU" sz="1400" i="1" dirty="0">
                <a:solidFill>
                  <a:srgbClr val="FFFF00"/>
                </a:solidFill>
              </a:rPr>
              <a:t>- Утверждение Главой муниципального образования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83832" y="2301797"/>
            <a:ext cx="3482841" cy="24482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2">
                    <a:lumMod val="75000"/>
                  </a:schemeClr>
                </a:solidFill>
              </a:rPr>
              <a:t>2.Исполнение</a:t>
            </a:r>
            <a:endParaRPr lang="ru-RU" sz="1400" b="1" i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400" i="1" dirty="0">
                <a:solidFill>
                  <a:srgbClr val="FFFF00"/>
                </a:solidFill>
              </a:rPr>
              <a:t>- </a:t>
            </a:r>
            <a:r>
              <a:rPr lang="ru-RU" sz="1400" i="1" dirty="0" smtClean="0">
                <a:solidFill>
                  <a:srgbClr val="FFFF00"/>
                </a:solidFill>
              </a:rPr>
              <a:t>Заключение контрактов и договоров</a:t>
            </a:r>
            <a:endParaRPr lang="ru-RU" sz="1400" i="1" dirty="0">
              <a:solidFill>
                <a:srgbClr val="FFFF00"/>
              </a:solidFill>
            </a:endParaRPr>
          </a:p>
          <a:p>
            <a:r>
              <a:rPr lang="ru-RU" sz="1400" i="1" dirty="0">
                <a:solidFill>
                  <a:srgbClr val="FFFF00"/>
                </a:solidFill>
              </a:rPr>
              <a:t>- </a:t>
            </a:r>
            <a:r>
              <a:rPr lang="ru-RU" sz="1400" i="1" dirty="0" smtClean="0">
                <a:solidFill>
                  <a:srgbClr val="FFFF00"/>
                </a:solidFill>
              </a:rPr>
              <a:t>Социальные выплаты населению</a:t>
            </a:r>
            <a:endParaRPr lang="ru-RU" sz="1400" i="1" dirty="0">
              <a:solidFill>
                <a:srgbClr val="FFFF00"/>
              </a:solidFill>
            </a:endParaRPr>
          </a:p>
          <a:p>
            <a:r>
              <a:rPr lang="ru-RU" sz="1400" i="1" dirty="0">
                <a:solidFill>
                  <a:srgbClr val="FFFF00"/>
                </a:solidFill>
              </a:rPr>
              <a:t>- </a:t>
            </a:r>
            <a:r>
              <a:rPr lang="ru-RU" sz="1400" i="1" dirty="0" smtClean="0">
                <a:solidFill>
                  <a:srgbClr val="FFFF00"/>
                </a:solidFill>
              </a:rPr>
              <a:t>Оплата труда</a:t>
            </a:r>
            <a:endParaRPr lang="ru-RU" sz="1400" i="1" dirty="0">
              <a:solidFill>
                <a:srgbClr val="FFFF00"/>
              </a:solidFill>
            </a:endParaRPr>
          </a:p>
          <a:p>
            <a:r>
              <a:rPr lang="ru-RU" sz="1400" i="1" dirty="0">
                <a:solidFill>
                  <a:srgbClr val="FFFF00"/>
                </a:solidFill>
              </a:rPr>
              <a:t>- </a:t>
            </a:r>
            <a:r>
              <a:rPr lang="ru-RU" sz="1400" i="1" dirty="0" smtClean="0">
                <a:solidFill>
                  <a:srgbClr val="FFFF00"/>
                </a:solidFill>
              </a:rPr>
              <a:t>Финансовое обеспечение муниципальных учреждений </a:t>
            </a:r>
            <a:endParaRPr lang="ru-RU" sz="1400" i="1" dirty="0">
              <a:solidFill>
                <a:srgbClr val="FFFF00"/>
              </a:solidFill>
            </a:endParaRPr>
          </a:p>
          <a:p>
            <a:r>
              <a:rPr lang="ru-RU" sz="1400" i="1" dirty="0">
                <a:solidFill>
                  <a:srgbClr val="FFFF00"/>
                </a:solidFill>
              </a:rPr>
              <a:t>- </a:t>
            </a:r>
            <a:r>
              <a:rPr lang="ru-RU" sz="1400" i="1" dirty="0" smtClean="0">
                <a:solidFill>
                  <a:srgbClr val="FFFF00"/>
                </a:solidFill>
              </a:rPr>
              <a:t>Оплата иных расходов</a:t>
            </a:r>
            <a:endParaRPr lang="ru-RU" sz="1400" i="1" dirty="0">
              <a:solidFill>
                <a:srgbClr val="FFFF00"/>
              </a:solidFill>
            </a:endParaRPr>
          </a:p>
          <a:p>
            <a:endParaRPr lang="ru-RU" sz="1400" i="1" dirty="0">
              <a:solidFill>
                <a:srgbClr val="FFFF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66673" y="4409728"/>
            <a:ext cx="3482841" cy="244827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2">
                    <a:lumMod val="75000"/>
                  </a:schemeClr>
                </a:solidFill>
              </a:rPr>
              <a:t>3.Отчетность</a:t>
            </a:r>
            <a:endParaRPr lang="ru-RU" sz="1400" b="1" i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350" i="1" dirty="0">
                <a:solidFill>
                  <a:srgbClr val="FFFF00"/>
                </a:solidFill>
              </a:rPr>
              <a:t>- </a:t>
            </a:r>
            <a:r>
              <a:rPr lang="ru-RU" sz="1350" i="1" dirty="0" smtClean="0">
                <a:solidFill>
                  <a:srgbClr val="FFFF00"/>
                </a:solidFill>
              </a:rPr>
              <a:t>Составление отчетности</a:t>
            </a:r>
            <a:endParaRPr lang="ru-RU" sz="1350" i="1" dirty="0">
              <a:solidFill>
                <a:srgbClr val="FFFF00"/>
              </a:solidFill>
            </a:endParaRPr>
          </a:p>
          <a:p>
            <a:r>
              <a:rPr lang="ru-RU" sz="1350" i="1" dirty="0">
                <a:solidFill>
                  <a:srgbClr val="FFFF00"/>
                </a:solidFill>
              </a:rPr>
              <a:t>- </a:t>
            </a:r>
            <a:r>
              <a:rPr lang="ru-RU" sz="1350" i="1" dirty="0" smtClean="0">
                <a:solidFill>
                  <a:srgbClr val="FFFF00"/>
                </a:solidFill>
              </a:rPr>
              <a:t>Формирование Решения об исполнении</a:t>
            </a:r>
            <a:endParaRPr lang="ru-RU" sz="1350" i="1" dirty="0">
              <a:solidFill>
                <a:srgbClr val="FFFF00"/>
              </a:solidFill>
            </a:endParaRPr>
          </a:p>
          <a:p>
            <a:r>
              <a:rPr lang="ru-RU" sz="1350" i="1" dirty="0">
                <a:solidFill>
                  <a:srgbClr val="FFFF00"/>
                </a:solidFill>
              </a:rPr>
              <a:t>- </a:t>
            </a:r>
            <a:r>
              <a:rPr lang="ru-RU" sz="1350" i="1" dirty="0" smtClean="0">
                <a:solidFill>
                  <a:srgbClr val="FFFF00"/>
                </a:solidFill>
              </a:rPr>
              <a:t>Внесение Решения об исполнении в Совет депутатов</a:t>
            </a:r>
            <a:endParaRPr lang="ru-RU" sz="1350" i="1" dirty="0">
              <a:solidFill>
                <a:srgbClr val="FFFF00"/>
              </a:solidFill>
            </a:endParaRPr>
          </a:p>
          <a:p>
            <a:r>
              <a:rPr lang="ru-RU" sz="1350" i="1" dirty="0">
                <a:solidFill>
                  <a:srgbClr val="FFFF00"/>
                </a:solidFill>
              </a:rPr>
              <a:t>- </a:t>
            </a:r>
            <a:r>
              <a:rPr lang="ru-RU" sz="1350" i="1" dirty="0" smtClean="0">
                <a:solidFill>
                  <a:srgbClr val="FFFF00"/>
                </a:solidFill>
              </a:rPr>
              <a:t>Рассмотрение Решения Советом депутатов</a:t>
            </a:r>
            <a:endParaRPr lang="ru-RU" sz="1350" i="1" dirty="0">
              <a:solidFill>
                <a:srgbClr val="FFFF00"/>
              </a:solidFill>
            </a:endParaRPr>
          </a:p>
          <a:p>
            <a:r>
              <a:rPr lang="ru-RU" sz="1350" i="1" dirty="0">
                <a:solidFill>
                  <a:srgbClr val="FFFF00"/>
                </a:solidFill>
              </a:rPr>
              <a:t>- </a:t>
            </a:r>
            <a:r>
              <a:rPr lang="ru-RU" sz="1350" i="1" dirty="0" smtClean="0">
                <a:solidFill>
                  <a:srgbClr val="FFFF00"/>
                </a:solidFill>
              </a:rPr>
              <a:t>Публичные слушания</a:t>
            </a:r>
            <a:endParaRPr lang="ru-RU" sz="1350" i="1" dirty="0">
              <a:solidFill>
                <a:srgbClr val="FFFF00"/>
              </a:solidFill>
            </a:endParaRPr>
          </a:p>
          <a:p>
            <a:r>
              <a:rPr lang="ru-RU" sz="1350" i="1" dirty="0" smtClean="0">
                <a:solidFill>
                  <a:srgbClr val="FFFF00"/>
                </a:solidFill>
              </a:rPr>
              <a:t>-Принятие Советом депутатов</a:t>
            </a:r>
          </a:p>
          <a:p>
            <a:r>
              <a:rPr lang="ru-RU" sz="1350" i="1" dirty="0" smtClean="0">
                <a:solidFill>
                  <a:srgbClr val="FFFF00"/>
                </a:solidFill>
              </a:rPr>
              <a:t>- Утверждение Решения Главой муниципального образования</a:t>
            </a:r>
            <a:endParaRPr lang="ru-RU" sz="1350" i="1" dirty="0">
              <a:solidFill>
                <a:srgbClr val="FFFF00"/>
              </a:solidFill>
            </a:endParaRPr>
          </a:p>
        </p:txBody>
      </p:sp>
      <p:sp>
        <p:nvSpPr>
          <p:cNvPr id="2" name="Выгнутая влево стрелка 1"/>
          <p:cNvSpPr/>
          <p:nvPr/>
        </p:nvSpPr>
        <p:spPr>
          <a:xfrm rot="18654253">
            <a:off x="2675321" y="2754846"/>
            <a:ext cx="1504916" cy="2194477"/>
          </a:xfrm>
          <a:prstGeom prst="curvedRightArrow">
            <a:avLst>
              <a:gd name="adj1" fmla="val 33023"/>
              <a:gd name="adj2" fmla="val 50000"/>
              <a:gd name="adj3" fmla="val 5392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 rot="18654253">
            <a:off x="6180098" y="4940010"/>
            <a:ext cx="1504916" cy="2194477"/>
          </a:xfrm>
          <a:prstGeom prst="curvedRightArrow">
            <a:avLst>
              <a:gd name="adj1" fmla="val 33023"/>
              <a:gd name="adj2" fmla="val 50000"/>
              <a:gd name="adj3" fmla="val 5392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8600" y="-2627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</a:t>
            </a:r>
          </a:p>
        </p:txBody>
      </p:sp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00" y="3111096"/>
            <a:ext cx="5098851" cy="382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55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6000">
              <a:srgbClr val="E1FFEB"/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13" y="-18001"/>
            <a:ext cx="12290601" cy="69134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80128" y="332656"/>
            <a:ext cx="9289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Основные параметры бюджета</a:t>
            </a:r>
          </a:p>
          <a:p>
            <a:pPr algn="ctr"/>
            <a:r>
              <a:rPr lang="ru-RU" sz="2400" i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МО «Вознесенское городское поселение» </a:t>
            </a:r>
          </a:p>
          <a:p>
            <a:pPr algn="ctr"/>
            <a:r>
              <a:rPr lang="ru-RU" sz="2400" i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за 2023 год </a:t>
            </a:r>
            <a:endParaRPr lang="ru-RU" sz="2400" dirty="0" smtClean="0">
              <a:solidFill>
                <a:schemeClr val="accent3"/>
              </a:solidFill>
            </a:endParaRPr>
          </a:p>
          <a:p>
            <a:pPr algn="ctr"/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8" cy="141277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177372"/>
              </p:ext>
            </p:extLst>
          </p:nvPr>
        </p:nvGraphicFramePr>
        <p:xfrm>
          <a:off x="3791744" y="3603680"/>
          <a:ext cx="7961972" cy="3037343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7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9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1762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Наименование показателей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Плановое значение     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   (с учётам внесённых изменений)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Фактическое исполнение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Процент исполнения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26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Доходы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73007,3</a:t>
                      </a:r>
                      <a:endParaRPr lang="ru-RU" sz="1600" b="1" i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74462,1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102,0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06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Расходы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42FE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rgbClr val="000000"/>
                          </a:solidFill>
                        </a:rPr>
                        <a:t>76343,3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42FE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75058,1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42FE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98,3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42FE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438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Дефицит (-),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Профицит (+)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-3336,0</a:t>
                      </a:r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</a:rPr>
                        <a:t>-596,0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i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3432" y="1809309"/>
            <a:ext cx="10513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Вознесенского городского поселения на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2023-2025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утверждён </a:t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решением Совета депутатов от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23.12.2022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№129 </a:t>
            </a:r>
            <a:endParaRPr lang="ru-RU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течении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в решении о бюджете было внесено 4 поправки, обусловленных корректировкой бюджета на суммы безвозмездных поступлений, полученных из областного бюджета, бюджета района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56173" y="325406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chemeClr val="bg1">
                    <a:lumMod val="50000"/>
                  </a:schemeClr>
                </a:solidFill>
              </a:rPr>
              <a:t>тыс.руб</a:t>
            </a:r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3415" y="3562588"/>
            <a:ext cx="3512429" cy="2458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897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7000">
              <a:schemeClr val="accent6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301" y="-27732"/>
            <a:ext cx="12290601" cy="69134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87688" y="194336"/>
            <a:ext cx="10539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Доходы, </a:t>
            </a:r>
            <a:r>
              <a:rPr lang="ru-RU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поступающие в бюджет </a:t>
            </a: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 «Вознесенское городское поселение»</a:t>
            </a:r>
            <a:endParaRPr lang="ru-RU" sz="2800" i="1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7" cy="1412776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63261" y="1624430"/>
            <a:ext cx="2952328" cy="646848"/>
          </a:xfrm>
          <a:prstGeom prst="rect">
            <a:avLst/>
          </a:prstGeom>
          <a:solidFill>
            <a:srgbClr val="BEFF7D"/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НАЛОГОВЫЕ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ДОХОДЫ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02583" y="1611503"/>
            <a:ext cx="3428740" cy="648072"/>
          </a:xfrm>
          <a:prstGeom prst="rect">
            <a:avLst/>
          </a:prstGeom>
          <a:solidFill>
            <a:srgbClr val="BEFF7D"/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НЕНАЛОГОВЫЕ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ДОХОДЫ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854158" y="1615082"/>
            <a:ext cx="2304256" cy="648072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БЕЗВОЗМЕЗДНЫЕ ПОСТУПЛЕНИЕ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60864" y="2259575"/>
            <a:ext cx="2954725" cy="36041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Налог на доходы  физических лиц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Акцизы по подакцизным товарам (продукции)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Налог на имущество физических лиц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Земельный налог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Государственная пошлина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chemeClr val="accent5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						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102583" y="2259575"/>
            <a:ext cx="3428740" cy="39662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Доходы 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от использования </a:t>
            </a: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имущества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Доходы 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от оказания платных услуг (работ) и компенсации затрат государства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Доходы 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от продажи материальных и нематериальных активов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Поступления </a:t>
            </a:r>
            <a:r>
              <a:rPr lang="ru-RU" sz="2000" dirty="0">
                <a:solidFill>
                  <a:srgbClr val="0070C0"/>
                </a:solidFill>
                <a:cs typeface="Times New Roman" panose="02020603050405020304" pitchFamily="18" charset="0"/>
              </a:rPr>
              <a:t>штрафных </a:t>
            </a: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санкций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Прочие неналоговые доходы</a:t>
            </a:r>
            <a:endParaRPr lang="ru-RU" sz="2000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9854158" y="2271278"/>
            <a:ext cx="2304256" cy="2304256"/>
          </a:xfrm>
          <a:prstGeom prst="rect">
            <a:avLst/>
          </a:prstGeom>
          <a:solidFill>
            <a:srgbClr val="00FF99"/>
          </a:solidFill>
          <a:ln>
            <a:solidFill>
              <a:srgbClr val="C8089F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8089F"/>
                </a:solidFill>
                <a:latin typeface="Calibri" pitchFamily="34" charset="0"/>
                <a:cs typeface="Arial" pitchFamily="34" charset="0"/>
              </a:rPr>
              <a:t>Дотации</a:t>
            </a:r>
            <a:endParaRPr lang="ru-RU" sz="2000" b="1" dirty="0">
              <a:solidFill>
                <a:srgbClr val="C8089F"/>
              </a:solidFill>
              <a:latin typeface="Calibri" pitchFamily="34" charset="0"/>
              <a:cs typeface="Arial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8089F"/>
                </a:solidFill>
                <a:latin typeface="Calibri" pitchFamily="34" charset="0"/>
                <a:cs typeface="Arial" pitchFamily="34" charset="0"/>
              </a:rPr>
              <a:t>Субсидии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8089F"/>
                </a:solidFill>
                <a:latin typeface="Calibri" pitchFamily="34" charset="0"/>
                <a:cs typeface="Arial" pitchFamily="34" charset="0"/>
              </a:rPr>
              <a:t>Субвенции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8089F"/>
                </a:solidFill>
                <a:latin typeface="Calibri" pitchFamily="34" charset="0"/>
                <a:cs typeface="Arial" pitchFamily="34" charset="0"/>
              </a:rPr>
              <a:t>Иные МБТ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C8089F"/>
                </a:solidFill>
                <a:latin typeface="Calibri" pitchFamily="34" charset="0"/>
                <a:cs typeface="Arial" pitchFamily="34" charset="0"/>
              </a:rPr>
              <a:t>Прочие безвозмездные поступления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5123683" y="1043713"/>
            <a:ext cx="1525911" cy="5713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0189984" y="1077059"/>
            <a:ext cx="658544" cy="5298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980172" y="984641"/>
            <a:ext cx="0" cy="6223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19" y="2701193"/>
            <a:ext cx="2835959" cy="187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2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7000">
              <a:schemeClr val="bg2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301" y="-30780"/>
            <a:ext cx="12290601" cy="691956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83432" y="53127"/>
            <a:ext cx="105396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Структура доходов бюджета </a:t>
            </a:r>
            <a:endParaRPr lang="ru-RU" sz="2000" i="1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i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Вознесенского </a:t>
            </a:r>
            <a:r>
              <a:rPr lang="ru-RU" sz="2000" i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городского поселения </a:t>
            </a:r>
            <a:endParaRPr lang="ru-RU" sz="2000" i="1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i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за 2023 год</a:t>
            </a:r>
            <a:endParaRPr lang="ru-RU" sz="1700" b="1" i="1" dirty="0" smtClean="0">
              <a:solidFill>
                <a:srgbClr val="4110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" y="0"/>
            <a:ext cx="1239277" cy="1412776"/>
          </a:xfrm>
          <a:prstGeom prst="rect">
            <a:avLst/>
          </a:prstGeom>
        </p:spPr>
      </p:pic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7396075"/>
              </p:ext>
            </p:extLst>
          </p:nvPr>
        </p:nvGraphicFramePr>
        <p:xfrm>
          <a:off x="625368" y="1059734"/>
          <a:ext cx="11354023" cy="5581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231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Синие полосы 16 х 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3092_TF03417271" id="{1368CD54-6E68-4BBF-9937-7C97D2EAA555}" vid="{6B86EDCE-2976-4EA4-BD4D-B4DF07438014}"/>
    </a:ext>
  </a:extLst>
</a:theme>
</file>

<file path=ppt/theme/theme2.xml><?xml version="1.0" encoding="utf-8"?>
<a:theme xmlns:a="http://schemas.openxmlformats.org/drawingml/2006/main" name="Тема Offic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6363</TotalTime>
  <Words>1891</Words>
  <Application>Microsoft Office PowerPoint</Application>
  <PresentationFormat>Широкоэкранный</PresentationFormat>
  <Paragraphs>325</Paragraphs>
  <Slides>31</Slides>
  <Notes>30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Book Antiqua</vt:lpstr>
      <vt:lpstr>Calibri</vt:lpstr>
      <vt:lpstr>Corbel</vt:lpstr>
      <vt:lpstr>Euphemia</vt:lpstr>
      <vt:lpstr>Times New Roman</vt:lpstr>
      <vt:lpstr>Wingdings</vt:lpstr>
      <vt:lpstr>Синие полосы 16 х 9</vt:lpstr>
      <vt:lpstr>Бюджет для граждан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бизнес-проекта</dc:title>
  <dc:creator>User</dc:creator>
  <cp:lastModifiedBy>user</cp:lastModifiedBy>
  <cp:revision>271</cp:revision>
  <cp:lastPrinted>2024-07-18T11:48:43Z</cp:lastPrinted>
  <dcterms:created xsi:type="dcterms:W3CDTF">2022-08-08T11:58:03Z</dcterms:created>
  <dcterms:modified xsi:type="dcterms:W3CDTF">2024-07-19T08:55:43Z</dcterms:modified>
  <cp:contentStatus/>
</cp:coreProperties>
</file>